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484" r:id="rId2"/>
    <p:sldId id="257" r:id="rId3"/>
    <p:sldId id="317" r:id="rId4"/>
    <p:sldId id="256" r:id="rId5"/>
    <p:sldId id="259" r:id="rId6"/>
    <p:sldId id="260" r:id="rId7"/>
    <p:sldId id="320" r:id="rId8"/>
    <p:sldId id="321" r:id="rId9"/>
    <p:sldId id="322" r:id="rId10"/>
    <p:sldId id="332" r:id="rId11"/>
    <p:sldId id="326" r:id="rId12"/>
    <p:sldId id="329" r:id="rId13"/>
    <p:sldId id="323" r:id="rId14"/>
    <p:sldId id="324" r:id="rId15"/>
    <p:sldId id="327" r:id="rId16"/>
    <p:sldId id="328" r:id="rId17"/>
    <p:sldId id="335" r:id="rId18"/>
    <p:sldId id="347" r:id="rId19"/>
    <p:sldId id="346" r:id="rId20"/>
    <p:sldId id="333" r:id="rId21"/>
    <p:sldId id="348" r:id="rId22"/>
    <p:sldId id="349" r:id="rId23"/>
    <p:sldId id="351" r:id="rId24"/>
    <p:sldId id="352" r:id="rId25"/>
    <p:sldId id="353" r:id="rId26"/>
    <p:sldId id="354" r:id="rId27"/>
    <p:sldId id="331" r:id="rId28"/>
    <p:sldId id="390" r:id="rId29"/>
    <p:sldId id="378" r:id="rId30"/>
    <p:sldId id="362" r:id="rId31"/>
    <p:sldId id="391" r:id="rId32"/>
    <p:sldId id="392" r:id="rId33"/>
    <p:sldId id="374" r:id="rId34"/>
    <p:sldId id="375" r:id="rId35"/>
    <p:sldId id="376" r:id="rId36"/>
    <p:sldId id="405" r:id="rId37"/>
    <p:sldId id="406" r:id="rId38"/>
    <p:sldId id="407" r:id="rId39"/>
    <p:sldId id="408" r:id="rId40"/>
    <p:sldId id="409" r:id="rId41"/>
    <p:sldId id="410" r:id="rId42"/>
    <p:sldId id="411" r:id="rId43"/>
    <p:sldId id="412" r:id="rId44"/>
    <p:sldId id="413" r:id="rId45"/>
    <p:sldId id="414" r:id="rId46"/>
    <p:sldId id="415" r:id="rId47"/>
    <p:sldId id="416" r:id="rId48"/>
    <p:sldId id="417" r:id="rId49"/>
    <p:sldId id="418" r:id="rId50"/>
    <p:sldId id="419" r:id="rId51"/>
    <p:sldId id="420" r:id="rId52"/>
    <p:sldId id="421" r:id="rId53"/>
    <p:sldId id="422" r:id="rId54"/>
    <p:sldId id="423" r:id="rId55"/>
    <p:sldId id="424" r:id="rId56"/>
    <p:sldId id="426" r:id="rId57"/>
    <p:sldId id="427" r:id="rId58"/>
    <p:sldId id="428" r:id="rId59"/>
    <p:sldId id="429" r:id="rId60"/>
    <p:sldId id="430" r:id="rId61"/>
    <p:sldId id="431" r:id="rId62"/>
    <p:sldId id="432" r:id="rId63"/>
    <p:sldId id="433" r:id="rId64"/>
    <p:sldId id="434" r:id="rId65"/>
    <p:sldId id="435" r:id="rId66"/>
    <p:sldId id="436" r:id="rId67"/>
    <p:sldId id="437" r:id="rId68"/>
    <p:sldId id="438" r:id="rId69"/>
    <p:sldId id="439" r:id="rId70"/>
    <p:sldId id="440" r:id="rId71"/>
    <p:sldId id="441" r:id="rId72"/>
    <p:sldId id="442" r:id="rId73"/>
    <p:sldId id="444" r:id="rId74"/>
    <p:sldId id="443" r:id="rId75"/>
    <p:sldId id="445" r:id="rId76"/>
    <p:sldId id="446" r:id="rId77"/>
    <p:sldId id="447" r:id="rId78"/>
    <p:sldId id="448" r:id="rId79"/>
    <p:sldId id="449" r:id="rId80"/>
    <p:sldId id="450" r:id="rId81"/>
    <p:sldId id="451" r:id="rId82"/>
    <p:sldId id="452" r:id="rId83"/>
    <p:sldId id="453" r:id="rId84"/>
    <p:sldId id="454" r:id="rId85"/>
    <p:sldId id="455" r:id="rId86"/>
    <p:sldId id="456" r:id="rId87"/>
    <p:sldId id="457" r:id="rId88"/>
    <p:sldId id="458" r:id="rId89"/>
    <p:sldId id="459" r:id="rId90"/>
    <p:sldId id="460" r:id="rId91"/>
    <p:sldId id="461" r:id="rId92"/>
    <p:sldId id="462" r:id="rId93"/>
    <p:sldId id="463" r:id="rId94"/>
    <p:sldId id="464" r:id="rId95"/>
    <p:sldId id="465" r:id="rId96"/>
    <p:sldId id="467" r:id="rId97"/>
    <p:sldId id="468" r:id="rId98"/>
    <p:sldId id="466" r:id="rId99"/>
    <p:sldId id="469" r:id="rId100"/>
    <p:sldId id="470" r:id="rId101"/>
    <p:sldId id="471" r:id="rId102"/>
    <p:sldId id="477" r:id="rId103"/>
    <p:sldId id="478" r:id="rId104"/>
    <p:sldId id="479" r:id="rId105"/>
    <p:sldId id="480" r:id="rId106"/>
    <p:sldId id="481" r:id="rId107"/>
    <p:sldId id="482" r:id="rId108"/>
    <p:sldId id="483" r:id="rId109"/>
    <p:sldId id="258" r:id="rId110"/>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42" d="100"/>
          <a:sy n="142" d="100"/>
        </p:scale>
        <p:origin x="714" y="120"/>
      </p:cViewPr>
      <p:guideLst>
        <p:guide orient="horz" pos="1620"/>
        <p:guide pos="2880"/>
      </p:guideLst>
    </p:cSldViewPr>
  </p:slideViewPr>
  <p:notesTextViewPr>
    <p:cViewPr>
      <p:scale>
        <a:sx n="1" d="1"/>
        <a:sy n="1" d="1"/>
      </p:scale>
      <p:origin x="0" y="0"/>
    </p:cViewPr>
  </p:notesTextViewPr>
  <p:sorterViewPr>
    <p:cViewPr>
      <p:scale>
        <a:sx n="118" d="100"/>
        <a:sy n="118" d="100"/>
      </p:scale>
      <p:origin x="0" y="2089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1AC97DB-B70C-4EE8-ADF5-6AA019DE3F4F}" type="datetimeFigureOut">
              <a:rPr lang="zh-CN" altLang="en-US" smtClean="0"/>
              <a:pPr/>
              <a:t>2022/11/24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0752442-B2DF-4070-B2E4-B07C1044C368}" type="slidenum">
              <a:rPr lang="zh-CN" altLang="en-US" smtClean="0"/>
              <a:pPr/>
              <a:t>‹#›</a:t>
            </a:fld>
            <a:endParaRPr lang="zh-CN" altLang="en-US"/>
          </a:p>
        </p:txBody>
      </p:sp>
    </p:spTree>
    <p:extLst>
      <p:ext uri="{BB962C8B-B14F-4D97-AF65-F5344CB8AC3E}">
        <p14:creationId xmlns:p14="http://schemas.microsoft.com/office/powerpoint/2010/main" val="370825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1AC97DB-B70C-4EE8-ADF5-6AA019DE3F4F}" type="datetimeFigureOut">
              <a:rPr lang="zh-CN" altLang="en-US" smtClean="0"/>
              <a:pPr/>
              <a:t>2022/11/24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0752442-B2DF-4070-B2E4-B07C1044C368}" type="slidenum">
              <a:rPr lang="zh-CN" altLang="en-US" smtClean="0"/>
              <a:pPr/>
              <a:t>‹#›</a:t>
            </a:fld>
            <a:endParaRPr lang="zh-CN" altLang="en-US"/>
          </a:p>
        </p:txBody>
      </p:sp>
    </p:spTree>
    <p:extLst>
      <p:ext uri="{BB962C8B-B14F-4D97-AF65-F5344CB8AC3E}">
        <p14:creationId xmlns:p14="http://schemas.microsoft.com/office/powerpoint/2010/main" val="4163414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1AC97DB-B70C-4EE8-ADF5-6AA019DE3F4F}" type="datetimeFigureOut">
              <a:rPr lang="zh-CN" altLang="en-US" smtClean="0"/>
              <a:pPr/>
              <a:t>2022/11/24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0752442-B2DF-4070-B2E4-B07C1044C368}" type="slidenum">
              <a:rPr lang="zh-CN" altLang="en-US" smtClean="0"/>
              <a:pPr/>
              <a:t>‹#›</a:t>
            </a:fld>
            <a:endParaRPr lang="zh-CN" altLang="en-US"/>
          </a:p>
        </p:txBody>
      </p:sp>
    </p:spTree>
    <p:extLst>
      <p:ext uri="{BB962C8B-B14F-4D97-AF65-F5344CB8AC3E}">
        <p14:creationId xmlns:p14="http://schemas.microsoft.com/office/powerpoint/2010/main" val="281002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1AC97DB-B70C-4EE8-ADF5-6AA019DE3F4F}" type="datetimeFigureOut">
              <a:rPr lang="zh-CN" altLang="en-US" smtClean="0"/>
              <a:pPr/>
              <a:t>2022/11/24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0752442-B2DF-4070-B2E4-B07C1044C368}" type="slidenum">
              <a:rPr lang="zh-CN" altLang="en-US" smtClean="0"/>
              <a:pPr/>
              <a:t>‹#›</a:t>
            </a:fld>
            <a:endParaRPr lang="zh-CN" altLang="en-US"/>
          </a:p>
        </p:txBody>
      </p:sp>
    </p:spTree>
    <p:extLst>
      <p:ext uri="{BB962C8B-B14F-4D97-AF65-F5344CB8AC3E}">
        <p14:creationId xmlns:p14="http://schemas.microsoft.com/office/powerpoint/2010/main" val="1811408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1AC97DB-B70C-4EE8-ADF5-6AA019DE3F4F}" type="datetimeFigureOut">
              <a:rPr lang="zh-CN" altLang="en-US" smtClean="0"/>
              <a:pPr/>
              <a:t>2022/11/24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0752442-B2DF-4070-B2E4-B07C1044C368}" type="slidenum">
              <a:rPr lang="zh-CN" altLang="en-US" smtClean="0"/>
              <a:pPr/>
              <a:t>‹#›</a:t>
            </a:fld>
            <a:endParaRPr lang="zh-CN" altLang="en-US"/>
          </a:p>
        </p:txBody>
      </p:sp>
    </p:spTree>
    <p:extLst>
      <p:ext uri="{BB962C8B-B14F-4D97-AF65-F5344CB8AC3E}">
        <p14:creationId xmlns:p14="http://schemas.microsoft.com/office/powerpoint/2010/main" val="4222093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1AC97DB-B70C-4EE8-ADF5-6AA019DE3F4F}" type="datetimeFigureOut">
              <a:rPr lang="zh-CN" altLang="en-US" smtClean="0"/>
              <a:pPr/>
              <a:t>2022/11/24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0752442-B2DF-4070-B2E4-B07C1044C368}" type="slidenum">
              <a:rPr lang="zh-CN" altLang="en-US" smtClean="0"/>
              <a:pPr/>
              <a:t>‹#›</a:t>
            </a:fld>
            <a:endParaRPr lang="zh-CN" altLang="en-US"/>
          </a:p>
        </p:txBody>
      </p:sp>
    </p:spTree>
    <p:extLst>
      <p:ext uri="{BB962C8B-B14F-4D97-AF65-F5344CB8AC3E}">
        <p14:creationId xmlns:p14="http://schemas.microsoft.com/office/powerpoint/2010/main" val="4096639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1AC97DB-B70C-4EE8-ADF5-6AA019DE3F4F}" type="datetimeFigureOut">
              <a:rPr lang="zh-CN" altLang="en-US" smtClean="0"/>
              <a:pPr/>
              <a:t>2022/11/24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0752442-B2DF-4070-B2E4-B07C1044C368}" type="slidenum">
              <a:rPr lang="zh-CN" altLang="en-US" smtClean="0"/>
              <a:pPr/>
              <a:t>‹#›</a:t>
            </a:fld>
            <a:endParaRPr lang="zh-CN" altLang="en-US"/>
          </a:p>
        </p:txBody>
      </p:sp>
    </p:spTree>
    <p:extLst>
      <p:ext uri="{BB962C8B-B14F-4D97-AF65-F5344CB8AC3E}">
        <p14:creationId xmlns:p14="http://schemas.microsoft.com/office/powerpoint/2010/main" val="3192782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1AC97DB-B70C-4EE8-ADF5-6AA019DE3F4F}" type="datetimeFigureOut">
              <a:rPr lang="zh-CN" altLang="en-US" smtClean="0"/>
              <a:pPr/>
              <a:t>2022/11/24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0752442-B2DF-4070-B2E4-B07C1044C368}" type="slidenum">
              <a:rPr lang="zh-CN" altLang="en-US" smtClean="0"/>
              <a:pPr/>
              <a:t>‹#›</a:t>
            </a:fld>
            <a:endParaRPr lang="zh-CN" altLang="en-US"/>
          </a:p>
        </p:txBody>
      </p:sp>
    </p:spTree>
    <p:extLst>
      <p:ext uri="{BB962C8B-B14F-4D97-AF65-F5344CB8AC3E}">
        <p14:creationId xmlns:p14="http://schemas.microsoft.com/office/powerpoint/2010/main" val="2415622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1AC97DB-B70C-4EE8-ADF5-6AA019DE3F4F}" type="datetimeFigureOut">
              <a:rPr lang="zh-CN" altLang="en-US" smtClean="0"/>
              <a:pPr/>
              <a:t>2022/11/24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0752442-B2DF-4070-B2E4-B07C1044C368}" type="slidenum">
              <a:rPr lang="zh-CN" altLang="en-US" smtClean="0"/>
              <a:pPr/>
              <a:t>‹#›</a:t>
            </a:fld>
            <a:endParaRPr lang="zh-CN" altLang="en-US"/>
          </a:p>
        </p:txBody>
      </p:sp>
    </p:spTree>
    <p:extLst>
      <p:ext uri="{BB962C8B-B14F-4D97-AF65-F5344CB8AC3E}">
        <p14:creationId xmlns:p14="http://schemas.microsoft.com/office/powerpoint/2010/main" val="1155874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1AC97DB-B70C-4EE8-ADF5-6AA019DE3F4F}" type="datetimeFigureOut">
              <a:rPr lang="zh-CN" altLang="en-US" smtClean="0"/>
              <a:pPr/>
              <a:t>2022/11/24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0752442-B2DF-4070-B2E4-B07C1044C368}" type="slidenum">
              <a:rPr lang="zh-CN" altLang="en-US" smtClean="0"/>
              <a:pPr/>
              <a:t>‹#›</a:t>
            </a:fld>
            <a:endParaRPr lang="zh-CN" altLang="en-US"/>
          </a:p>
        </p:txBody>
      </p:sp>
    </p:spTree>
    <p:extLst>
      <p:ext uri="{BB962C8B-B14F-4D97-AF65-F5344CB8AC3E}">
        <p14:creationId xmlns:p14="http://schemas.microsoft.com/office/powerpoint/2010/main" val="3139917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1AC97DB-B70C-4EE8-ADF5-6AA019DE3F4F}" type="datetimeFigureOut">
              <a:rPr lang="zh-CN" altLang="en-US" smtClean="0"/>
              <a:pPr/>
              <a:t>2022/11/24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0752442-B2DF-4070-B2E4-B07C1044C368}" type="slidenum">
              <a:rPr lang="zh-CN" altLang="en-US" smtClean="0"/>
              <a:pPr/>
              <a:t>‹#›</a:t>
            </a:fld>
            <a:endParaRPr lang="zh-CN" altLang="en-US"/>
          </a:p>
        </p:txBody>
      </p:sp>
    </p:spTree>
    <p:extLst>
      <p:ext uri="{BB962C8B-B14F-4D97-AF65-F5344CB8AC3E}">
        <p14:creationId xmlns:p14="http://schemas.microsoft.com/office/powerpoint/2010/main" val="266978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41AC97DB-B70C-4EE8-ADF5-6AA019DE3F4F}" type="datetimeFigureOut">
              <a:rPr lang="zh-CN" altLang="en-US" smtClean="0"/>
              <a:pPr/>
              <a:t>2022/11/24</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752442-B2DF-4070-B2E4-B07C1044C368}" type="slidenum">
              <a:rPr lang="zh-CN" altLang="en-US" smtClean="0"/>
              <a:pPr/>
              <a:t>‹#›</a:t>
            </a:fld>
            <a:endParaRPr lang="zh-CN" altLang="en-US"/>
          </a:p>
        </p:txBody>
      </p:sp>
    </p:spTree>
    <p:extLst>
      <p:ext uri="{BB962C8B-B14F-4D97-AF65-F5344CB8AC3E}">
        <p14:creationId xmlns:p14="http://schemas.microsoft.com/office/powerpoint/2010/main" val="40508379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37.jpeg"/><Relationship Id="rId1" Type="http://schemas.openxmlformats.org/officeDocument/2006/relationships/slideLayout" Target="../slideLayouts/slideLayout1.xml"/><Relationship Id="rId4" Type="http://schemas.openxmlformats.org/officeDocument/2006/relationships/image" Target="../media/image115.jpeg"/></Relationships>
</file>

<file path=ppt/slides/_rels/slide101.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19.png"/><Relationship Id="rId4" Type="http://schemas.openxmlformats.org/officeDocument/2006/relationships/image" Target="../media/image37.jpeg"/></Relationships>
</file>

<file path=ppt/slides/_rels/slide106.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17.jpeg"/><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22.jpeg"/></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31.jpeg"/></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7.jpeg"/><Relationship Id="rId1" Type="http://schemas.openxmlformats.org/officeDocument/2006/relationships/slideLayout" Target="../slideLayouts/slideLayout1.xml"/><Relationship Id="rId5" Type="http://schemas.openxmlformats.org/officeDocument/2006/relationships/image" Target="../media/image42.jpeg"/><Relationship Id="rId4" Type="http://schemas.openxmlformats.org/officeDocument/2006/relationships/image" Target="../media/image41.jpeg"/></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37.jpeg"/><Relationship Id="rId1" Type="http://schemas.openxmlformats.org/officeDocument/2006/relationships/slideLayout" Target="../slideLayouts/slideLayout1.xml"/><Relationship Id="rId4" Type="http://schemas.openxmlformats.org/officeDocument/2006/relationships/image" Target="../media/image50.jpeg"/></Relationships>
</file>

<file path=ppt/slides/_rels/slide4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37.jpeg"/><Relationship Id="rId1" Type="http://schemas.openxmlformats.org/officeDocument/2006/relationships/slideLayout" Target="../slideLayouts/slideLayout1.xml"/><Relationship Id="rId4" Type="http://schemas.openxmlformats.org/officeDocument/2006/relationships/image" Target="../media/image52.jpeg"/></Relationships>
</file>

<file path=ppt/slides/_rels/slide4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37.jpeg"/><Relationship Id="rId1" Type="http://schemas.openxmlformats.org/officeDocument/2006/relationships/slideLayout" Target="../slideLayouts/slideLayout1.xml"/><Relationship Id="rId4" Type="http://schemas.openxmlformats.org/officeDocument/2006/relationships/image" Target="../media/image54.jpeg"/></Relationships>
</file>

<file path=ppt/slides/_rels/slide4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37.jpeg"/><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5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37.jpeg"/><Relationship Id="rId1" Type="http://schemas.openxmlformats.org/officeDocument/2006/relationships/slideLayout" Target="../slideLayouts/slideLayout1.xml"/><Relationship Id="rId4" Type="http://schemas.openxmlformats.org/officeDocument/2006/relationships/image" Target="../media/image61.jpeg"/></Relationships>
</file>

<file path=ppt/slides/_rels/slide5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7.jpeg"/><Relationship Id="rId1" Type="http://schemas.openxmlformats.org/officeDocument/2006/relationships/slideLayout" Target="../slideLayouts/slideLayout1.xml"/><Relationship Id="rId4" Type="http://schemas.openxmlformats.org/officeDocument/2006/relationships/image" Target="../media/image66.jpeg"/></Relationships>
</file>

<file path=ppt/slides/_rels/slide6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37.jpeg"/><Relationship Id="rId1" Type="http://schemas.openxmlformats.org/officeDocument/2006/relationships/slideLayout" Target="../slideLayouts/slideLayout1.xml"/><Relationship Id="rId4" Type="http://schemas.openxmlformats.org/officeDocument/2006/relationships/image" Target="../media/image69.jpeg"/></Relationships>
</file>

<file path=ppt/slides/_rels/slide6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7.jpeg"/><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6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7.jpeg"/><Relationship Id="rId1" Type="http://schemas.openxmlformats.org/officeDocument/2006/relationships/slideLayout" Target="../slideLayouts/slideLayout1.xml"/><Relationship Id="rId4" Type="http://schemas.openxmlformats.org/officeDocument/2006/relationships/image" Target="../media/image75.jpeg"/></Relationships>
</file>

<file path=ppt/slides/_rels/slide6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image" Target="../media/image3.jpeg"/></Relationships>
</file>

<file path=ppt/slides/_rels/slide7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7.jpeg"/><Relationship Id="rId1" Type="http://schemas.openxmlformats.org/officeDocument/2006/relationships/slideLayout" Target="../slideLayouts/slideLayout1.xml"/><Relationship Id="rId4" Type="http://schemas.openxmlformats.org/officeDocument/2006/relationships/image" Target="../media/image78.jpeg"/></Relationships>
</file>

<file path=ppt/slides/_rels/slide72.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37.jpeg"/><Relationship Id="rId1" Type="http://schemas.openxmlformats.org/officeDocument/2006/relationships/slideLayout" Target="../slideLayouts/slideLayout1.xml"/><Relationship Id="rId4" Type="http://schemas.openxmlformats.org/officeDocument/2006/relationships/image" Target="../media/image80.jpeg"/></Relationships>
</file>

<file path=ppt/slides/_rels/slide7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37.jpeg"/><Relationship Id="rId1" Type="http://schemas.openxmlformats.org/officeDocument/2006/relationships/slideLayout" Target="../slideLayouts/slideLayout1.xml"/><Relationship Id="rId5" Type="http://schemas.openxmlformats.org/officeDocument/2006/relationships/image" Target="../media/image83.png"/><Relationship Id="rId4" Type="http://schemas.openxmlformats.org/officeDocument/2006/relationships/image" Target="../media/image82.jpeg"/></Relationships>
</file>

<file path=ppt/slides/_rels/slide74.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7.jpeg"/><Relationship Id="rId1" Type="http://schemas.openxmlformats.org/officeDocument/2006/relationships/slideLayout" Target="../slideLayouts/slideLayout1.xml"/><Relationship Id="rId4" Type="http://schemas.openxmlformats.org/officeDocument/2006/relationships/image" Target="../media/image85.jpeg"/></Relationships>
</file>

<file path=ppt/slides/_rels/slide7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37.jpeg"/><Relationship Id="rId1" Type="http://schemas.openxmlformats.org/officeDocument/2006/relationships/slideLayout" Target="../slideLayouts/slideLayout1.xml"/><Relationship Id="rId4" Type="http://schemas.openxmlformats.org/officeDocument/2006/relationships/image" Target="../media/image88.jpeg"/></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37.jpeg"/><Relationship Id="rId1" Type="http://schemas.openxmlformats.org/officeDocument/2006/relationships/slideLayout" Target="../slideLayouts/slideLayout1.xml"/><Relationship Id="rId6" Type="http://schemas.openxmlformats.org/officeDocument/2006/relationships/image" Target="../media/image100.png"/><Relationship Id="rId5" Type="http://schemas.openxmlformats.org/officeDocument/2006/relationships/image" Target="../media/image99.jpeg"/><Relationship Id="rId4" Type="http://schemas.openxmlformats.org/officeDocument/2006/relationships/image" Target="../media/image98.jpeg"/></Relationships>
</file>

<file path=ppt/slides/_rels/slide93.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image" Target="../media/image105.jpeg"/><Relationship Id="rId2" Type="http://schemas.openxmlformats.org/officeDocument/2006/relationships/image" Target="../media/image37.jpeg"/><Relationship Id="rId1" Type="http://schemas.openxmlformats.org/officeDocument/2006/relationships/slideLayout" Target="../slideLayouts/slideLayout1.xml"/><Relationship Id="rId6" Type="http://schemas.openxmlformats.org/officeDocument/2006/relationships/image" Target="../media/image104.jpeg"/><Relationship Id="rId5" Type="http://schemas.openxmlformats.org/officeDocument/2006/relationships/image" Target="../media/image103.jpeg"/><Relationship Id="rId4" Type="http://schemas.openxmlformats.org/officeDocument/2006/relationships/image" Target="../media/image102.jpeg"/></Relationships>
</file>

<file path=ppt/slides/_rels/slide94.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37.jpeg"/><Relationship Id="rId1" Type="http://schemas.openxmlformats.org/officeDocument/2006/relationships/slideLayout" Target="../slideLayouts/slideLayout1.xml"/><Relationship Id="rId5" Type="http://schemas.openxmlformats.org/officeDocument/2006/relationships/image" Target="../media/image110.jpeg"/><Relationship Id="rId4" Type="http://schemas.openxmlformats.org/officeDocument/2006/relationships/image" Target="../media/image109.jpeg"/></Relationships>
</file>

<file path=ppt/slides/_rels/slide97.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37.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66EC086-C7C9-42CF-8B9A-08E6CAF6C38B}"/>
              </a:ext>
            </a:extLst>
          </p:cNvPr>
          <p:cNvSpPr txBox="1"/>
          <p:nvPr/>
        </p:nvSpPr>
        <p:spPr>
          <a:xfrm>
            <a:off x="503548" y="3363838"/>
            <a:ext cx="8136904" cy="1200329"/>
          </a:xfrm>
          <a:prstGeom prst="rect">
            <a:avLst/>
          </a:prstGeom>
          <a:noFill/>
        </p:spPr>
        <p:txBody>
          <a:bodyPr wrap="square">
            <a:spAutoFit/>
          </a:bodyPr>
          <a:lstStyle/>
          <a:p>
            <a:r>
              <a:rPr lang="zh-CN" altLang="en-US" dirty="0"/>
              <a:t>线上考试，单独拉群提醒</a:t>
            </a:r>
            <a:endParaRPr lang="en-US" altLang="zh-CN" dirty="0"/>
          </a:p>
          <a:p>
            <a:endParaRPr lang="en-US" altLang="zh-CN" dirty="0"/>
          </a:p>
          <a:p>
            <a:r>
              <a:rPr lang="zh-CN" altLang="en-US" dirty="0"/>
              <a:t>跟教务处沟通，30号当天能否正常进行普通话考试还未知，如果正常进行可以选择上午9：30去考</a:t>
            </a:r>
          </a:p>
        </p:txBody>
      </p:sp>
      <p:sp>
        <p:nvSpPr>
          <p:cNvPr id="5" name="文本框 4">
            <a:extLst>
              <a:ext uri="{FF2B5EF4-FFF2-40B4-BE49-F238E27FC236}">
                <a16:creationId xmlns:a16="http://schemas.microsoft.com/office/drawing/2014/main" id="{04FAE7AD-B071-4B86-BAAC-510A83278084}"/>
              </a:ext>
            </a:extLst>
          </p:cNvPr>
          <p:cNvSpPr txBox="1"/>
          <p:nvPr/>
        </p:nvSpPr>
        <p:spPr>
          <a:xfrm>
            <a:off x="503548" y="481977"/>
            <a:ext cx="7812868" cy="923330"/>
          </a:xfrm>
          <a:prstGeom prst="rect">
            <a:avLst/>
          </a:prstGeom>
          <a:noFill/>
        </p:spPr>
        <p:txBody>
          <a:bodyPr wrap="square">
            <a:spAutoFit/>
          </a:bodyPr>
          <a:lstStyle/>
          <a:p>
            <a:r>
              <a:rPr lang="zh-CN" altLang="en-US" dirty="0"/>
              <a:t>军理课期末考试时间定于</a:t>
            </a:r>
            <a:r>
              <a:rPr lang="en-US" altLang="zh-CN" dirty="0"/>
              <a:t>11</a:t>
            </a:r>
            <a:r>
              <a:rPr lang="zh-CN" altLang="en-US" dirty="0"/>
              <a:t>月</a:t>
            </a:r>
            <a:r>
              <a:rPr lang="en-US" altLang="zh-CN" dirty="0"/>
              <a:t>30</a:t>
            </a:r>
            <a:r>
              <a:rPr lang="zh-CN" altLang="en-US" dirty="0"/>
              <a:t>日（下周三）</a:t>
            </a:r>
            <a:r>
              <a:rPr lang="en-US" altLang="zh-CN" dirty="0"/>
              <a:t>13</a:t>
            </a:r>
            <a:r>
              <a:rPr lang="zh-CN" altLang="en-US" dirty="0"/>
              <a:t>：</a:t>
            </a:r>
            <a:r>
              <a:rPr lang="en-US" altLang="zh-CN" dirty="0"/>
              <a:t>30—15</a:t>
            </a:r>
            <a:r>
              <a:rPr lang="zh-CN" altLang="en-US" dirty="0"/>
              <a:t>：</a:t>
            </a:r>
            <a:r>
              <a:rPr lang="en-US" altLang="zh-CN" dirty="0"/>
              <a:t>20</a:t>
            </a:r>
            <a:r>
              <a:rPr lang="zh-CN" altLang="en-US" dirty="0"/>
              <a:t>；考试内容主要是教材前三章；考试形式为开卷（禁止携带手机）。未返校的同学同步进行线上考试。</a:t>
            </a:r>
          </a:p>
        </p:txBody>
      </p:sp>
      <p:sp>
        <p:nvSpPr>
          <p:cNvPr id="6" name="文本框 5">
            <a:extLst>
              <a:ext uri="{FF2B5EF4-FFF2-40B4-BE49-F238E27FC236}">
                <a16:creationId xmlns:a16="http://schemas.microsoft.com/office/drawing/2014/main" id="{1097A922-D2AD-491B-93FD-262FD62D68A3}"/>
              </a:ext>
            </a:extLst>
          </p:cNvPr>
          <p:cNvSpPr txBox="1"/>
          <p:nvPr/>
        </p:nvSpPr>
        <p:spPr>
          <a:xfrm>
            <a:off x="503548" y="1923678"/>
            <a:ext cx="7812868" cy="646331"/>
          </a:xfrm>
          <a:prstGeom prst="rect">
            <a:avLst/>
          </a:prstGeom>
          <a:noFill/>
        </p:spPr>
        <p:txBody>
          <a:bodyPr wrap="square">
            <a:spAutoFit/>
          </a:bodyPr>
          <a:lstStyle/>
          <a:p>
            <a:r>
              <a:rPr lang="zh-CN" altLang="en-US" dirty="0"/>
              <a:t>线下考试地点：</a:t>
            </a:r>
            <a:endParaRPr lang="en-US" altLang="zh-CN" dirty="0"/>
          </a:p>
          <a:p>
            <a:r>
              <a:rPr lang="zh-CN" altLang="en-US" dirty="0"/>
              <a:t>一、</a:t>
            </a:r>
            <a:r>
              <a:rPr lang="en-US" altLang="zh-CN" dirty="0"/>
              <a:t>11</a:t>
            </a:r>
            <a:r>
              <a:rPr lang="zh-CN" altLang="en-US" dirty="0"/>
              <a:t>月</a:t>
            </a:r>
            <a:r>
              <a:rPr lang="en-US" altLang="zh-CN" dirty="0"/>
              <a:t>30</a:t>
            </a:r>
            <a:r>
              <a:rPr lang="zh-CN" altLang="en-US" dirty="0"/>
              <a:t>日下午</a:t>
            </a:r>
            <a:r>
              <a:rPr lang="en-US" altLang="zh-CN" dirty="0"/>
              <a:t>13:30——15:20</a:t>
            </a:r>
            <a:r>
              <a:rPr lang="zh-CN" altLang="en-US" dirty="0"/>
              <a:t>，</a:t>
            </a:r>
            <a:r>
              <a:rPr lang="en-US" altLang="zh-CN" dirty="0"/>
              <a:t>B221001</a:t>
            </a:r>
            <a:r>
              <a:rPr lang="zh-CN" altLang="en-US" dirty="0"/>
              <a:t>、</a:t>
            </a:r>
            <a:r>
              <a:rPr lang="en-US" altLang="zh-CN" dirty="0"/>
              <a:t>02</a:t>
            </a:r>
            <a:r>
              <a:rPr lang="zh-CN" altLang="en-US" dirty="0"/>
              <a:t>、</a:t>
            </a:r>
            <a:r>
              <a:rPr lang="en-US" altLang="zh-CN" dirty="0"/>
              <a:t>05</a:t>
            </a:r>
            <a:r>
              <a:rPr lang="zh-CN" altLang="en-US" dirty="0"/>
              <a:t>、</a:t>
            </a:r>
            <a:r>
              <a:rPr lang="en-US" altLang="zh-CN" dirty="0"/>
              <a:t>06</a:t>
            </a:r>
            <a:r>
              <a:rPr lang="zh-CN" altLang="en-US" dirty="0"/>
              <a:t>，教</a:t>
            </a:r>
            <a:r>
              <a:rPr lang="en-US" altLang="zh-CN" dirty="0"/>
              <a:t>3-101</a:t>
            </a:r>
            <a:endParaRPr lang="zh-CN" altLang="en-US" dirty="0"/>
          </a:p>
        </p:txBody>
      </p:sp>
      <p:sp>
        <p:nvSpPr>
          <p:cNvPr id="7" name="文本框 6">
            <a:extLst>
              <a:ext uri="{FF2B5EF4-FFF2-40B4-BE49-F238E27FC236}">
                <a16:creationId xmlns:a16="http://schemas.microsoft.com/office/drawing/2014/main" id="{AA63B771-6B8B-4E6C-BCE8-D200AE4EB30C}"/>
              </a:ext>
            </a:extLst>
          </p:cNvPr>
          <p:cNvSpPr txBox="1"/>
          <p:nvPr/>
        </p:nvSpPr>
        <p:spPr>
          <a:xfrm>
            <a:off x="503548" y="2556941"/>
            <a:ext cx="7812868" cy="369332"/>
          </a:xfrm>
          <a:prstGeom prst="rect">
            <a:avLst/>
          </a:prstGeom>
          <a:noFill/>
        </p:spPr>
        <p:txBody>
          <a:bodyPr wrap="square">
            <a:spAutoFit/>
          </a:bodyPr>
          <a:lstStyle/>
          <a:p>
            <a:r>
              <a:rPr lang="zh-CN" altLang="en-US"/>
              <a:t>二、</a:t>
            </a:r>
            <a:r>
              <a:rPr lang="en-US" altLang="zh-CN"/>
              <a:t>11</a:t>
            </a:r>
            <a:r>
              <a:rPr lang="zh-CN" altLang="en-US" dirty="0"/>
              <a:t>月</a:t>
            </a:r>
            <a:r>
              <a:rPr lang="en-US" altLang="zh-CN" dirty="0"/>
              <a:t>30</a:t>
            </a:r>
            <a:r>
              <a:rPr lang="zh-CN" altLang="en-US" dirty="0"/>
              <a:t>日下午</a:t>
            </a:r>
            <a:r>
              <a:rPr lang="en-US" altLang="zh-CN" dirty="0"/>
              <a:t>13:30——15:20</a:t>
            </a:r>
            <a:r>
              <a:rPr lang="zh-CN" altLang="en-US" dirty="0"/>
              <a:t>，</a:t>
            </a:r>
            <a:r>
              <a:rPr lang="en-US" altLang="zh-CN" dirty="0"/>
              <a:t>B221101</a:t>
            </a:r>
            <a:r>
              <a:rPr lang="zh-CN" altLang="en-US" dirty="0"/>
              <a:t>、</a:t>
            </a:r>
            <a:r>
              <a:rPr lang="en-US" altLang="zh-CN" dirty="0"/>
              <a:t>02</a:t>
            </a:r>
            <a:r>
              <a:rPr lang="zh-CN" altLang="en-US" dirty="0"/>
              <a:t>、</a:t>
            </a:r>
            <a:r>
              <a:rPr lang="en-US" altLang="zh-CN" dirty="0"/>
              <a:t>B221201 </a:t>
            </a:r>
            <a:r>
              <a:rPr lang="zh-CN" altLang="en-US" dirty="0"/>
              <a:t>、</a:t>
            </a:r>
            <a:r>
              <a:rPr lang="en-US" altLang="zh-CN" dirty="0"/>
              <a:t>02</a:t>
            </a:r>
            <a:r>
              <a:rPr lang="zh-CN" altLang="en-US" dirty="0"/>
              <a:t>，教</a:t>
            </a:r>
            <a:r>
              <a:rPr lang="en-US" altLang="zh-CN" dirty="0"/>
              <a:t>3-102</a:t>
            </a:r>
            <a:endParaRPr lang="zh-CN" altLang="en-US" dirty="0"/>
          </a:p>
        </p:txBody>
      </p:sp>
    </p:spTree>
    <p:extLst>
      <p:ext uri="{BB962C8B-B14F-4D97-AF65-F5344CB8AC3E}">
        <p14:creationId xmlns:p14="http://schemas.microsoft.com/office/powerpoint/2010/main" val="1884268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611560" y="1419622"/>
            <a:ext cx="4572000" cy="2528897"/>
          </a:xfrm>
          <a:prstGeom prst="rect">
            <a:avLst/>
          </a:prstGeom>
        </p:spPr>
        <p:txBody>
          <a:bodyPr wrap="square">
            <a:spAutoFit/>
          </a:bodyPr>
          <a:lstStyle/>
          <a:p>
            <a:pPr>
              <a:lnSpc>
                <a:spcPts val="38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习近平总书记用“动荡变革期”对“百年变局”的阶段性特征进行了阐述，深刻揭示了当今世界发展潮流 “变局”与“动荡”的双重迹象。</a:t>
            </a:r>
            <a:endPar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1026" name="Picture 2" descr="http://mpimg.cnfol.com/caiji/202102/19/dfeccdb233a9e569124ffb3755e7a19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0112" y="1563637"/>
            <a:ext cx="3364009" cy="224086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74318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683568" y="687437"/>
            <a:ext cx="7632848" cy="2041585"/>
          </a:xfrm>
          <a:prstGeom prst="rect">
            <a:avLst/>
          </a:prstGeom>
        </p:spPr>
        <p:txBody>
          <a:bodyPr wrap="square">
            <a:spAutoFit/>
          </a:bodyPr>
          <a:lstStyle/>
          <a:p>
            <a:pPr>
              <a:lnSpc>
                <a:spcPts val="38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我国日益走近世界舞台中央，提出的构建人类命运共同体、新型国际关系等理念倡议广获认可，贡献的新冠疫苗等公共产品备受欢迎，全球伙伴关系网络不断拓展，高质量共建“一带一路”稳步推进。</a:t>
            </a:r>
            <a:endPar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74756" name="Picture 4" descr="https://gimg2.baidu.com/image_search/src=http%3A%2F%2Fp2.itc.cn%2Fq_70%2Fimages03%2F20210826%2F1f2d535457eb4e99bd32e8aeb28345dc.jpeg&amp;refer=http%3A%2F%2Fp2.itc.cn&amp;app=2002&amp;size=f9999,10000&amp;q=a80&amp;n=0&amp;g=0n&amp;fmt=auto?sec=1664547261&amp;t=246b46e1cc98a023d7f609bfb52da32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3608" y="2883106"/>
            <a:ext cx="2808312" cy="163038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4760" name="Picture 8" descr="https://gimg2.baidu.com/image_search/src=http%3A%2F%2Fnews.cnhubei.com%2Fa%2F10001%2F202110%2F5accccef922b3c4851c3978054363b7d.jpeg&amp;refer=http%3A%2F%2Fnews.cnhubei.com&amp;app=2002&amp;size=f9999,10000&amp;q=a80&amp;n=0&amp;g=0n&amp;fmt=auto?sec=1664547385&amp;t=0d2b85c91ca3f358bfba5bd97aa2cc5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60961" y="2895517"/>
            <a:ext cx="2839431" cy="157941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289143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251520" y="1059582"/>
            <a:ext cx="5472608" cy="3503523"/>
          </a:xfrm>
          <a:prstGeom prst="rect">
            <a:avLst/>
          </a:prstGeom>
        </p:spPr>
        <p:txBody>
          <a:bodyPr wrap="square">
            <a:spAutoFit/>
          </a:bodyPr>
          <a:lstStyle/>
          <a:p>
            <a:pPr>
              <a:lnSpc>
                <a:spcPts val="38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中国的发展强大和民族复兴与世界的发展与和平紧密相连，中国愿意为世界做出更大贡献。随着中国综合国力的增加，国际社会对中国的期待也日益增大，中国对国际社会未来发展的深刻思考和议题引领体现了大国担当，承担了应有的国际责任。</a:t>
            </a:r>
            <a:endPar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75778" name="Picture 2" descr="https://gimg2.baidu.com/image_search/src=http%3A%2F%2F5b0988e595225.cdn.sohucs.com%2Fimages%2F20181221%2F1558a7b634c64b0283cce64bfb1023db.jpeg&amp;refer=http%3A%2F%2F5b0988e595225.cdn.sohucs.com&amp;app=2002&amp;size=f9999,10000&amp;q=a80&amp;n=0&amp;g=0n&amp;fmt=auto?sec=1664547755&amp;t=1ab7418d014766f83d361247ed69f35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57766" y="1707654"/>
            <a:ext cx="3278730" cy="218445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2544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2267744" y="1923678"/>
            <a:ext cx="3831498" cy="707886"/>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CN" altLang="zh-CN" sz="4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大黑简体" pitchFamily="65" charset="-122"/>
                <a:ea typeface="方正大黑简体" pitchFamily="65" charset="-122"/>
              </a:rPr>
              <a:t>三、我们怎么办</a:t>
            </a:r>
          </a:p>
        </p:txBody>
      </p:sp>
    </p:spTree>
    <p:extLst>
      <p:ext uri="{BB962C8B-B14F-4D97-AF65-F5344CB8AC3E}">
        <p14:creationId xmlns:p14="http://schemas.microsoft.com/office/powerpoint/2010/main" val="93796400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3563888" y="1419622"/>
            <a:ext cx="5256584" cy="2862322"/>
          </a:xfrm>
          <a:prstGeom prst="rect">
            <a:avLst/>
          </a:prstGeom>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nSpc>
                <a:spcPts val="3600"/>
              </a:lnSpc>
            </a:pPr>
            <a:r>
              <a:rPr lang="en-US" altLang="zh-CN" sz="2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大黑简体" pitchFamily="65" charset="-122"/>
                <a:ea typeface="方正大黑简体" pitchFamily="65" charset="-122"/>
              </a:rPr>
              <a:t>       </a:t>
            </a:r>
            <a:r>
              <a:rPr lang="zh-CN" altLang="zh-CN" sz="2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大黑简体" pitchFamily="65" charset="-122"/>
                <a:ea typeface="方正大黑简体" pitchFamily="65" charset="-122"/>
              </a:rPr>
              <a:t>深刻认识和准确把握外部环境的深刻变化和我国改革发展稳定面临的新情况新问题新挑战，坚持底线思维，增强忧患意识，提高防控能力，着力防范化解重大风险，保持经济持续健康发展和社会大局稳定</a:t>
            </a:r>
            <a:r>
              <a:rPr lang="zh-CN" altLang="en-US" sz="2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大黑简体" pitchFamily="65" charset="-122"/>
                <a:ea typeface="方正大黑简体" pitchFamily="65" charset="-122"/>
              </a:rPr>
              <a:t>。</a:t>
            </a:r>
            <a:endParaRPr lang="en-US" altLang="zh-CN" sz="2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大黑简体" pitchFamily="65" charset="-122"/>
              <a:ea typeface="方正大黑简体" pitchFamily="65" charset="-122"/>
            </a:endParaRPr>
          </a:p>
          <a:p>
            <a:pPr>
              <a:lnSpc>
                <a:spcPts val="3600"/>
              </a:lnSpc>
            </a:pPr>
            <a:r>
              <a:rPr lang="en-US" altLang="zh-CN" sz="2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大黑简体" pitchFamily="65" charset="-122"/>
                <a:ea typeface="方正大黑简体" pitchFamily="65" charset="-122"/>
              </a:rPr>
              <a:t>                                             ——</a:t>
            </a:r>
            <a:r>
              <a:rPr lang="zh-CN" altLang="en-US" sz="2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大黑简体" pitchFamily="65" charset="-122"/>
                <a:ea typeface="方正大黑简体" pitchFamily="65" charset="-122"/>
              </a:rPr>
              <a:t>习近平</a:t>
            </a:r>
          </a:p>
        </p:txBody>
      </p:sp>
      <p:pic>
        <p:nvPicPr>
          <p:cNvPr id="3" name="图片 2" descr="中国共产党第十九届中央委员会第二次全体会议.png"/>
          <p:cNvPicPr>
            <a:picLocks noChangeAspect="1"/>
          </p:cNvPicPr>
          <p:nvPr/>
        </p:nvPicPr>
        <p:blipFill>
          <a:blip r:embed="rId3" cstate="print"/>
          <a:stretch>
            <a:fillRect/>
          </a:stretch>
        </p:blipFill>
        <p:spPr>
          <a:xfrm>
            <a:off x="242211" y="1203598"/>
            <a:ext cx="3033645" cy="2781890"/>
          </a:xfrm>
          <a:prstGeom prst="rect">
            <a:avLst/>
          </a:prstGeom>
        </p:spPr>
      </p:pic>
    </p:spTree>
    <p:extLst>
      <p:ext uri="{BB962C8B-B14F-4D97-AF65-F5344CB8AC3E}">
        <p14:creationId xmlns:p14="http://schemas.microsoft.com/office/powerpoint/2010/main" val="266996787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1043607" y="1131590"/>
            <a:ext cx="7133684" cy="669414"/>
          </a:xfrm>
          <a:prstGeom prst="rect">
            <a:avLst/>
          </a:prstGeom>
        </p:spPr>
        <p:txBody>
          <a:bodyPr wrap="square">
            <a:spAutoFit/>
          </a:bodyPr>
          <a:lstStyle/>
          <a:p>
            <a:pPr>
              <a:lnSpc>
                <a:spcPts val="4500"/>
              </a:lnSpc>
            </a:pPr>
            <a:r>
              <a:rPr lang="zh-CN" altLang="zh-CN" sz="36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一是以构建人类命运共同体为目标</a:t>
            </a:r>
            <a:endParaRPr lang="zh-CN" altLang="en-US" sz="36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76802" name="Picture 2" descr="https://gimg2.baidu.com/image_search/src=http%3A%2F%2Fimg.51wendang.com%2Fpic%2F3684d1701169614460bb496eee510cca40e0058a%2F1-810-jpg_6-1440-0-0-1440.jpg&amp;refer=http%3A%2F%2Fimg.51wendang.com&amp;app=2002&amp;size=f9999,10000&amp;q=a80&amp;n=0&amp;g=0n&amp;fmt=auto?sec=1664548037&amp;t=5b6c0b28653f4b9f2f15a6a836a4455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31210" y="1995686"/>
            <a:ext cx="4158478" cy="23391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89294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pic>
        <p:nvPicPr>
          <p:cNvPr id="2" name="0001.好看-【新华社重磅微视频《人间正道》】今天，中国日益走近世界舞台中央。面对世界百年未有之大变局，中国始终坚守人间正道，展现大国担当，不断为全球治理作出中国贡献。">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cstate="print"/>
          <a:stretch>
            <a:fillRect/>
          </a:stretch>
        </p:blipFill>
        <p:spPr>
          <a:xfrm>
            <a:off x="1547664" y="699542"/>
            <a:ext cx="6071659" cy="3415308"/>
          </a:xfrm>
          <a:prstGeom prst="rect">
            <a:avLst/>
          </a:prstGeom>
          <a:ln w="76200">
            <a:solidFill>
              <a:schemeClr val="tx1"/>
            </a:solidFill>
          </a:ln>
        </p:spPr>
      </p:pic>
      <p:sp>
        <p:nvSpPr>
          <p:cNvPr id="3" name="矩形 2"/>
          <p:cNvSpPr/>
          <p:nvPr/>
        </p:nvSpPr>
        <p:spPr>
          <a:xfrm>
            <a:off x="3851920" y="4011910"/>
            <a:ext cx="2448272" cy="590739"/>
          </a:xfrm>
          <a:prstGeom prst="rect">
            <a:avLst/>
          </a:prstGeom>
        </p:spPr>
        <p:txBody>
          <a:bodyPr wrap="square">
            <a:spAutoFit/>
          </a:bodyPr>
          <a:lstStyle/>
          <a:p>
            <a:pPr>
              <a:lnSpc>
                <a:spcPts val="4500"/>
              </a:lnSpc>
            </a:pPr>
            <a:r>
              <a:rPr lang="zh-CN" altLang="en-US"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人间正道</a:t>
            </a:r>
          </a:p>
        </p:txBody>
      </p:sp>
    </p:spTree>
    <p:extLst>
      <p:ext uri="{BB962C8B-B14F-4D97-AF65-F5344CB8AC3E}">
        <p14:creationId xmlns:p14="http://schemas.microsoft.com/office/powerpoint/2010/main" val="27973798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1043608" y="1059582"/>
            <a:ext cx="7133684" cy="669414"/>
          </a:xfrm>
          <a:prstGeom prst="rect">
            <a:avLst/>
          </a:prstGeom>
        </p:spPr>
        <p:txBody>
          <a:bodyPr wrap="square">
            <a:spAutoFit/>
          </a:bodyPr>
          <a:lstStyle/>
          <a:p>
            <a:pPr>
              <a:lnSpc>
                <a:spcPts val="4500"/>
              </a:lnSpc>
            </a:pPr>
            <a:r>
              <a:rPr lang="zh-CN" altLang="zh-CN" sz="36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二是推动实施国家科技发展战略</a:t>
            </a:r>
            <a:endParaRPr lang="zh-CN" altLang="en-US" sz="36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77826" name="Picture 2" descr="https://gimg2.baidu.com/image_search/src=http%3A%2F%2F5b0988e595225.cdn.sohucs.com%2Fimages%2F20180329%2Ff586f9db9a174375afffea47b562a530.jpeg&amp;refer=http%3A%2F%2F5b0988e595225.cdn.sohucs.com&amp;app=2002&amp;size=f9999,10000&amp;q=a80&amp;n=0&amp;g=0n&amp;fmt=auto?sec=1664548267&amp;t=bcaa91ad588bfc822b453f4cb0d90ef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3768" y="1973955"/>
            <a:ext cx="3960440" cy="24077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630741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35496" y="1059582"/>
            <a:ext cx="8388424" cy="669414"/>
          </a:xfrm>
          <a:prstGeom prst="rect">
            <a:avLst/>
          </a:prstGeom>
        </p:spPr>
        <p:txBody>
          <a:bodyPr wrap="square">
            <a:spAutoFit/>
          </a:bodyPr>
          <a:lstStyle/>
          <a:p>
            <a:pPr>
              <a:lnSpc>
                <a:spcPts val="4500"/>
              </a:lnSpc>
            </a:pPr>
            <a:r>
              <a:rPr lang="en-US" altLang="zh-CN" sz="36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36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三是倡导</a:t>
            </a:r>
            <a:r>
              <a:rPr lang="en-US" altLang="zh-CN" sz="36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a:t>
            </a:r>
            <a:r>
              <a:rPr lang="zh-CN" altLang="zh-CN" sz="36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和而不同</a:t>
            </a:r>
            <a:r>
              <a:rPr lang="en-US" altLang="zh-CN" sz="36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a:t>
            </a:r>
            <a:r>
              <a:rPr lang="zh-CN" altLang="zh-CN" sz="36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的发展理念</a:t>
            </a:r>
            <a:endParaRPr lang="zh-CN" altLang="en-US" sz="36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79878" name="Picture 6" descr="https://gimg2.baidu.com/image_search/src=http%3A%2F%2Fss2.meipian.me%2Fusers%2F893462%2F82365e8aceed2ba3ec6fe19163007c0b.jpg%3Fmeipian-raw%2Fbucket%2Fivwen%2Fkey%2FdXNlcnMvODkzNDYyLzgyMzY1ZThhY2VlZDJiYTNlYzZmZTE5MTYzMDA3YzBiLmpwZw%3D%3D%2Fsign%2F7f2efa771842576b390e7dbe476521c7.jpg&amp;refer=http%3A%2F%2Fss2.meipian.me&amp;app=2002&amp;size=f9999,10000&amp;q=a80&amp;n=0&amp;g=0n&amp;fmt=auto?sec=1664548574&amp;t=ab0132caba4b6ed836548cf14427b81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9832" y="1851670"/>
            <a:ext cx="2619733" cy="248594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65325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611560" y="915566"/>
            <a:ext cx="7992888" cy="1246495"/>
          </a:xfrm>
          <a:prstGeom prst="rect">
            <a:avLst/>
          </a:prstGeom>
        </p:spPr>
        <p:txBody>
          <a:bodyPr wrap="square">
            <a:spAutoFit/>
          </a:bodyPr>
          <a:lstStyle/>
          <a:p>
            <a:pPr>
              <a:lnSpc>
                <a:spcPts val="4500"/>
              </a:lnSpc>
            </a:pPr>
            <a:r>
              <a:rPr lang="en-US" altLang="zh-CN" sz="32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32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四是将中国庞大的市场规模和人口优势，作为化解国内外各种风险的有效防线</a:t>
            </a:r>
            <a:endParaRPr lang="zh-CN" altLang="en-US" sz="32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80898" name="Picture 2" descr="https://pics7.baidu.com/feed/d009b3de9c82d1586a630f11f2c834d2be3e42fd.jpeg?token=60acb9a5ec4433afb820075460daf10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15816" y="2355726"/>
            <a:ext cx="3563282" cy="21602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45756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56846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683568" y="1491630"/>
            <a:ext cx="3456384" cy="2451953"/>
          </a:xfrm>
          <a:prstGeom prst="rect">
            <a:avLst/>
          </a:prstGeom>
        </p:spPr>
        <p:txBody>
          <a:bodyPr wrap="square">
            <a:spAutoFit/>
          </a:bodyPr>
          <a:lstStyle/>
          <a:p>
            <a:pPr>
              <a:lnSpc>
                <a:spcPts val="4600"/>
              </a:lnSpc>
            </a:pPr>
            <a:r>
              <a:rPr lang="en-US"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2022</a:t>
            </a:r>
            <a:r>
              <a:rPr lang="zh-CN"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年</a:t>
            </a:r>
            <a:r>
              <a:rPr lang="en-US"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2</a:t>
            </a:r>
            <a:r>
              <a:rPr lang="zh-CN"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月爆发的俄乌冲突，成为加速世界局势演变的重要“变量”。</a:t>
            </a:r>
            <a:endParaRPr lang="zh-CN" altLang="en-US"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2050" name="Picture 2" descr="https://gimg2.baidu.com/image_search/src=http%3A%2F%2Fpic1.zhimg.com%2Fv2-49e7df92360041fcca50a05e8221adb0_r.jpg%3Fsource%3D1940ef5c&amp;refer=http%3A%2F%2Fpic1.zhimg.com&amp;app=2002&amp;size=f9999,10000&amp;q=a80&amp;n=0&amp;g=0n&amp;fmt=auto?sec=1664487371&amp;t=31e3aa9f49481b3452e7b6ba0f1e17c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514" b="12853"/>
          <a:stretch/>
        </p:blipFill>
        <p:spPr bwMode="auto">
          <a:xfrm>
            <a:off x="4427984" y="1637486"/>
            <a:ext cx="4248472" cy="21602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347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 r="92290" b="-9583"/>
          <a:stretch/>
        </p:blipFill>
        <p:spPr bwMode="auto">
          <a:xfrm>
            <a:off x="1538553" y="1671472"/>
            <a:ext cx="657183" cy="374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 r="92290" b="-9583"/>
          <a:stretch/>
        </p:blipFill>
        <p:spPr bwMode="auto">
          <a:xfrm>
            <a:off x="1538553" y="2305565"/>
            <a:ext cx="657183" cy="374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 r="92290" b="-9583"/>
          <a:stretch/>
        </p:blipFill>
        <p:spPr bwMode="auto">
          <a:xfrm>
            <a:off x="1538553" y="2909587"/>
            <a:ext cx="657183" cy="374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矩形 10"/>
          <p:cNvSpPr/>
          <p:nvPr/>
        </p:nvSpPr>
        <p:spPr>
          <a:xfrm>
            <a:off x="2060830" y="1419622"/>
            <a:ext cx="6471610" cy="2657138"/>
          </a:xfrm>
          <a:prstGeom prst="rect">
            <a:avLst/>
          </a:prstGeom>
        </p:spPr>
        <p:txBody>
          <a:bodyPr wrap="square">
            <a:spAutoFit/>
          </a:bodyPr>
          <a:lstStyle/>
          <a:p>
            <a:pPr>
              <a:lnSpc>
                <a:spcPts val="5000"/>
              </a:lnSpc>
            </a:pPr>
            <a:r>
              <a:rPr lang="zh-CN" altLang="zh-CN" sz="32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国际战略格局深刻演变</a:t>
            </a:r>
          </a:p>
          <a:p>
            <a:pPr>
              <a:lnSpc>
                <a:spcPts val="5000"/>
              </a:lnSpc>
            </a:pPr>
            <a:r>
              <a:rPr lang="zh-CN" altLang="en-US" sz="32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世界进入新的</a:t>
            </a:r>
            <a:r>
              <a:rPr lang="zh-CN" altLang="zh-CN" sz="32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动荡</a:t>
            </a:r>
            <a:r>
              <a:rPr lang="zh-CN" altLang="en-US" sz="32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变革期</a:t>
            </a:r>
            <a:endParaRPr lang="en-US" altLang="zh-CN" sz="32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a:p>
            <a:pPr>
              <a:lnSpc>
                <a:spcPts val="5000"/>
              </a:lnSpc>
            </a:pPr>
            <a:r>
              <a:rPr lang="zh-CN" altLang="zh-CN" sz="32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俄乌冲突</a:t>
            </a:r>
            <a:r>
              <a:rPr lang="zh-CN" altLang="en-US" sz="32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成为影响未来国际格局的重要变量</a:t>
            </a:r>
            <a:endParaRPr lang="zh-CN" altLang="zh-CN" sz="32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spTree>
    <p:extLst>
      <p:ext uri="{BB962C8B-B14F-4D97-AF65-F5344CB8AC3E}">
        <p14:creationId xmlns:p14="http://schemas.microsoft.com/office/powerpoint/2010/main" val="2823222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1043608" y="1203598"/>
            <a:ext cx="7344816" cy="733534"/>
          </a:xfrm>
          <a:prstGeom prst="rect">
            <a:avLst/>
          </a:prstGeom>
        </p:spPr>
        <p:txBody>
          <a:bodyPr wrap="square">
            <a:spAutoFit/>
          </a:bodyPr>
          <a:lstStyle/>
          <a:p>
            <a:pPr>
              <a:lnSpc>
                <a:spcPts val="5000"/>
              </a:lnSpc>
            </a:pPr>
            <a:r>
              <a:rPr lang="zh-CN" altLang="zh-CN" sz="4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（一）国际战略格局深刻演变</a:t>
            </a:r>
          </a:p>
        </p:txBody>
      </p:sp>
      <p:pic>
        <p:nvPicPr>
          <p:cNvPr id="3074" name="Picture 2" descr="https://gimg2.baidu.com/image_search/src=http%3A%2F%2Fweixin.bricc.org.cn%2FFiles%2Fupload%2Fimage%2F20200628%2F6372892190892582636525765cb854a2013c24135b3f2673364b2c149.png&amp;refer=http%3A%2F%2Fweixin.bricc.org.cn&amp;app=2002&amp;size=f9999,10000&amp;q=a80&amp;n=0&amp;g=0n&amp;fmt=auto?sec=1664487541&amp;t=060bb5fb3d53087bf5c089d7a6eeb47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87824" y="2139702"/>
            <a:ext cx="3329218" cy="22194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514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971600" y="1203598"/>
            <a:ext cx="7344816" cy="2657138"/>
          </a:xfrm>
          <a:prstGeom prst="rect">
            <a:avLst/>
          </a:prstGeom>
        </p:spPr>
        <p:txBody>
          <a:bodyPr wrap="square">
            <a:spAutoFit/>
          </a:bodyPr>
          <a:lstStyle/>
          <a:p>
            <a:pPr>
              <a:lnSpc>
                <a:spcPts val="40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百年未有之大变局，概括起来说，就是当前国际格局和国际体系正在发生</a:t>
            </a:r>
            <a:r>
              <a:rPr lang="zh-CN" altLang="zh-CN" sz="2400" b="1" dirty="0">
                <a:ln>
                  <a:solidFill>
                    <a:sysClr val="windowText" lastClr="000000"/>
                  </a:solidFill>
                </a:ln>
                <a:solidFill>
                  <a:schemeClr val="bg1"/>
                </a:solidFill>
                <a:effectLst>
                  <a:outerShdw blurRad="50800" dist="38100" dir="5400000" algn="t" rotWithShape="0">
                    <a:prstClr val="black">
                      <a:alpha val="40000"/>
                    </a:prstClr>
                  </a:outerShdw>
                </a:effectLst>
                <a:latin typeface="方正大黑简体" pitchFamily="65" charset="-122"/>
                <a:ea typeface="方正大黑简体" pitchFamily="65" charset="-122"/>
              </a:rPr>
              <a:t>深刻调整</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，全球治理体系正在发生</a:t>
            </a:r>
            <a:r>
              <a:rPr lang="zh-CN" altLang="zh-CN" sz="2400" b="1" dirty="0">
                <a:ln>
                  <a:solidFill>
                    <a:sysClr val="windowText" lastClr="000000"/>
                  </a:solidFill>
                </a:ln>
                <a:solidFill>
                  <a:schemeClr val="bg1"/>
                </a:solidFill>
                <a:effectLst>
                  <a:outerShdw blurRad="50800" dist="38100" dir="5400000" algn="t" rotWithShape="0">
                    <a:prstClr val="black">
                      <a:alpha val="40000"/>
                    </a:prstClr>
                  </a:outerShdw>
                </a:effectLst>
                <a:latin typeface="方正大黑简体" pitchFamily="65" charset="-122"/>
                <a:ea typeface="方正大黑简体" pitchFamily="65" charset="-122"/>
              </a:rPr>
              <a:t>深刻变革</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，国际力量对比正在发生近代以来最具</a:t>
            </a:r>
            <a:r>
              <a:rPr lang="zh-CN" altLang="zh-CN" sz="2400" b="1" dirty="0">
                <a:ln>
                  <a:solidFill>
                    <a:sysClr val="windowText" lastClr="000000"/>
                  </a:solidFill>
                </a:ln>
                <a:solidFill>
                  <a:schemeClr val="bg1"/>
                </a:solidFill>
                <a:effectLst>
                  <a:outerShdw blurRad="50800" dist="38100" dir="5400000" algn="t" rotWithShape="0">
                    <a:prstClr val="black">
                      <a:alpha val="40000"/>
                    </a:prstClr>
                  </a:outerShdw>
                </a:effectLst>
                <a:latin typeface="方正大黑简体" pitchFamily="65" charset="-122"/>
                <a:ea typeface="方正大黑简体" pitchFamily="65" charset="-122"/>
              </a:rPr>
              <a:t>革命性的变化</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，世界范围呈现出影响人类历史进程和趋向的</a:t>
            </a:r>
            <a:r>
              <a:rPr lang="zh-CN" altLang="zh-CN" sz="2400" b="1" dirty="0">
                <a:ln>
                  <a:solidFill>
                    <a:sysClr val="windowText" lastClr="000000"/>
                  </a:solidFill>
                </a:ln>
                <a:solidFill>
                  <a:schemeClr val="bg1"/>
                </a:solidFill>
                <a:effectLst>
                  <a:outerShdw blurRad="50800" dist="38100" dir="5400000" algn="t" rotWithShape="0">
                    <a:prstClr val="black">
                      <a:alpha val="40000"/>
                    </a:prstClr>
                  </a:outerShdw>
                </a:effectLst>
                <a:latin typeface="方正大黑简体" pitchFamily="65" charset="-122"/>
                <a:ea typeface="方正大黑简体" pitchFamily="65" charset="-122"/>
              </a:rPr>
              <a:t>重大态势</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a:t>
            </a:r>
            <a:endPar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spTree>
    <p:extLst>
      <p:ext uri="{BB962C8B-B14F-4D97-AF65-F5344CB8AC3E}">
        <p14:creationId xmlns:p14="http://schemas.microsoft.com/office/powerpoint/2010/main" val="16413536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2" name="矩形 11"/>
          <p:cNvSpPr/>
          <p:nvPr/>
        </p:nvSpPr>
        <p:spPr>
          <a:xfrm>
            <a:off x="827584" y="1203598"/>
            <a:ext cx="7056784" cy="1631216"/>
          </a:xfrm>
          <a:prstGeom prst="rect">
            <a:avLst/>
          </a:prstGeom>
        </p:spPr>
        <p:txBody>
          <a:bodyPr wrap="square">
            <a:spAutoFit/>
          </a:bodyPr>
          <a:lstStyle/>
          <a:p>
            <a:pPr>
              <a:lnSpc>
                <a:spcPts val="40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纵观人类历史，世界发展从来都是各种矛盾相互交织、相互作用的综合结果，大变局孕育于其中，演进于其中。</a:t>
            </a:r>
            <a:endPar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5122" name="Picture 2" descr="https://gimg2.baidu.com/image_search/src=http%3A%2F%2Finews.gtimg.com%2Fnewsapp_bt%2F0%2F13258326875%2F1000.jpg&amp;refer=http%3A%2F%2Finews.gtimg.com&amp;app=2002&amp;size=f9999,10000&amp;q=a80&amp;n=0&amp;g=0n&amp;fmt=auto?sec=1664487953&amp;t=af84b998e6747063cdf0a7aad88d86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07904" y="2427734"/>
            <a:ext cx="3480321" cy="19671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7431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539552" y="1491630"/>
            <a:ext cx="4584575" cy="2396297"/>
          </a:xfrm>
          <a:prstGeom prst="rect">
            <a:avLst/>
          </a:prstGeom>
        </p:spPr>
        <p:txBody>
          <a:bodyPr wrap="square">
            <a:spAutoFit/>
          </a:bodyPr>
          <a:lstStyle/>
          <a:p>
            <a:pPr>
              <a:lnSpc>
                <a:spcPts val="4600"/>
              </a:lnSpc>
            </a:pPr>
            <a:r>
              <a:rPr lang="en-US"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15</a:t>
            </a:r>
            <a:r>
              <a:rPr lang="zh-CN"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世纪至</a:t>
            </a:r>
            <a:r>
              <a:rPr lang="en-US"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16</a:t>
            </a:r>
            <a:r>
              <a:rPr lang="zh-CN"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世纪，新航路开辟和西方大航海时代到来，人类历史迈出向“世界历史”转变的第一步。</a:t>
            </a:r>
            <a:endParaRPr lang="zh-CN" altLang="en-US"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6148" name="Picture 4" descr="https://gimg2.baidu.com/image_search/src=http%3A%2F%2Fnimg.ws.126.net%2F%3Furl%3Dhttp%253A%252F%252Fdingyue.ws.126.net%252F2022%252F0726%252F3eb91cacj00rfm2zw000nc000b4007lm.jpg%26thumbnail%3D660x2147483647%26quality%3D80%26type%3Djpg&amp;refer=http%3A%2F%2Fnimg.ws.126.net&amp;app=2002&amp;size=f9999,10000&amp;q=a80&amp;n=0&amp;g=0n&amp;fmt=auto?sec=1664488086&amp;t=5a408ec551fcaca242df8447392bf4c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670" t="-625" r="3611" b="9241"/>
          <a:stretch/>
        </p:blipFill>
        <p:spPr bwMode="auto">
          <a:xfrm>
            <a:off x="5364088" y="1511662"/>
            <a:ext cx="3456384" cy="237626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8137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395536" y="1347614"/>
            <a:ext cx="5040560" cy="2657138"/>
          </a:xfrm>
          <a:prstGeom prst="rect">
            <a:avLst/>
          </a:prstGeom>
        </p:spPr>
        <p:txBody>
          <a:bodyPr wrap="square">
            <a:spAutoFit/>
          </a:bodyPr>
          <a:lstStyle/>
          <a:p>
            <a:pPr>
              <a:lnSpc>
                <a:spcPts val="40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17</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世纪，欧洲主要势力签订《威斯特伐利亚和约》，确立国家主权平等的原则，搭建起一个有限的国际格局，但其他地域还没有纳入国际体系。</a:t>
            </a:r>
            <a:endPar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7170" name="Picture 2" descr="https://ss0.baidu.com/7Po3dSag_xI4khGko9WTAnF6hhy/baike/pic/item/faedab64034f78f06018f0d879310a55b3191c8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6096" y="1347614"/>
            <a:ext cx="3370869" cy="25764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84218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611560" y="1347614"/>
            <a:ext cx="4572000" cy="2657138"/>
          </a:xfrm>
          <a:prstGeom prst="rect">
            <a:avLst/>
          </a:prstGeom>
        </p:spPr>
        <p:txBody>
          <a:bodyPr wrap="square">
            <a:spAutoFit/>
          </a:bodyPr>
          <a:lstStyle/>
          <a:p>
            <a:pPr>
              <a:lnSpc>
                <a:spcPts val="40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18</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世纪第一次工业革命后，人类社会迈上了加速发展的轨道，科技革命和工业革命呼唤出来的巨大生产力，深刻改变了世界发展的既有格局。</a:t>
            </a:r>
            <a:endPar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8194" name="Picture 2" descr="https://gimg2.baidu.com/image_search/src=http%3A%2F%2Fimg1.gtimg.com%2Fcul%2Fpics%2Fhv1%2F2%2F142%2F2007%2F130541387.jpg&amp;refer=http%3A%2F%2Fimg1.gtimg.com&amp;app=2002&amp;size=f9999,10000&amp;q=a80&amp;n=0&amp;g=0n&amp;fmt=auto?sec=1664488541&amp;t=8aadbe8d4280620d75255feaecffb6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8103" y="1563638"/>
            <a:ext cx="3359279" cy="2304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67446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899592" y="1059582"/>
            <a:ext cx="7776864" cy="1631216"/>
          </a:xfrm>
          <a:prstGeom prst="rect">
            <a:avLst/>
          </a:prstGeom>
        </p:spPr>
        <p:txBody>
          <a:bodyPr wrap="square">
            <a:spAutoFit/>
          </a:bodyPr>
          <a:lstStyle/>
          <a:p>
            <a:pPr>
              <a:lnSpc>
                <a:spcPts val="40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从</a:t>
            </a: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19</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世纪初的维也纳体系，到第一次世界大战后的凡尔赛</a:t>
            </a: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华盛顿体系，再到第二次世界大战后的雅尔塔体系，其背后反映了世界大变局的演进发展。</a:t>
            </a:r>
            <a:endPar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9218" name="Picture 2" descr="http://image.thepaper.cn/www/image/8/71/57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44" y="3075806"/>
            <a:ext cx="3026848" cy="13318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220" name="Picture 4" descr="图片"/>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20869" y="3075805"/>
            <a:ext cx="2128909" cy="13318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224" name="Picture 8" descr="https://ss3.baidu.com/-fo3dSag_xI4khGko9WTAnF6hhy/baike/w%3D268/sign=24ad1b377bf40ad115e4c0e56f2d1151/f31fbe096b63f62445b6150c8744ebf81b4ca3d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76256" y="3075806"/>
            <a:ext cx="1688604" cy="13546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650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168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899592" y="879845"/>
            <a:ext cx="7488832" cy="1631216"/>
          </a:xfrm>
          <a:prstGeom prst="rect">
            <a:avLst/>
          </a:prstGeom>
        </p:spPr>
        <p:txBody>
          <a:bodyPr wrap="square">
            <a:spAutoFit/>
          </a:bodyPr>
          <a:lstStyle/>
          <a:p>
            <a:pPr>
              <a:lnSpc>
                <a:spcPts val="40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苏联解体、东欧剧变后两极格局瓦解，美国成为唯一超级大国，但世界各种力量不断发展壮大，多极化趋势愈加清晰。</a:t>
            </a:r>
            <a:endPar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10242" name="Picture 2" descr="https://inews.gtimg.com/newsapp_bt/0/14051810610/10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7664" y="2643758"/>
            <a:ext cx="3024336" cy="17904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44" name="Picture 4" descr="图片"/>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36096" y="2643758"/>
            <a:ext cx="2520280" cy="17614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8194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327704" y="1347614"/>
            <a:ext cx="4316304" cy="2554545"/>
          </a:xfrm>
          <a:prstGeom prst="rect">
            <a:avLst/>
          </a:prstGeom>
        </p:spPr>
        <p:txBody>
          <a:bodyPr wrap="square">
            <a:spAutoFit/>
          </a:bodyPr>
          <a:lstStyle/>
          <a:p>
            <a:pPr>
              <a:lnSpc>
                <a:spcPts val="4800"/>
              </a:lnSpc>
            </a:pPr>
            <a:r>
              <a:rPr lang="en-US" altLang="zh-CN" sz="32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32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进入</a:t>
            </a:r>
            <a:r>
              <a:rPr lang="en-US" altLang="zh-CN" sz="32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21</a:t>
            </a:r>
            <a:r>
              <a:rPr lang="zh-CN" altLang="zh-CN" sz="32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世纪，世界大变局的调整呈现出一系列前所未有的新特征新表现。</a:t>
            </a:r>
            <a:endParaRPr lang="zh-CN" altLang="en-US" sz="32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12290" name="Picture 2" descr="https://gimg2.baidu.com/image_search/src=http%3A%2F%2Fpic1.zhimg.com%2Fv2-8b0b71f2f42dfe32ce1b6cf22d399877_1440w.jpg%3Fsource%3D172ae18b&amp;refer=http%3A%2F%2Fpic1.zhimg.com&amp;app=2002&amp;size=f9999,10000&amp;q=a80&amp;n=0&amp;g=0n&amp;fmt=auto?sec=1664489639&amp;t=6447f038effd415b4defb62b87e6c1f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32040" y="1419622"/>
            <a:ext cx="3816424" cy="254428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455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467544" y="1059582"/>
            <a:ext cx="5184576" cy="3323987"/>
          </a:xfrm>
          <a:prstGeom prst="rect">
            <a:avLst/>
          </a:prstGeom>
        </p:spPr>
        <p:txBody>
          <a:bodyPr wrap="square">
            <a:spAutoFit/>
          </a:bodyPr>
          <a:lstStyle/>
          <a:p>
            <a:pPr>
              <a:lnSpc>
                <a:spcPts val="36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世界经济版图发生的深刻变化</a:t>
            </a:r>
            <a:r>
              <a:rPr lang="zh-CN" altLang="zh-CN" sz="2400" b="1" dirty="0">
                <a:ln>
                  <a:solidFill>
                    <a:sysClr val="windowText" lastClr="000000"/>
                  </a:solidFill>
                </a:ln>
                <a:solidFill>
                  <a:schemeClr val="bg1"/>
                </a:solidFill>
                <a:effectLst>
                  <a:outerShdw blurRad="50800" dist="38100" dir="5400000" algn="t" rotWithShape="0">
                    <a:prstClr val="black">
                      <a:alpha val="40000"/>
                    </a:prstClr>
                  </a:outerShdw>
                </a:effectLst>
                <a:latin typeface="方正大黑简体" pitchFamily="65" charset="-122"/>
                <a:ea typeface="方正大黑简体" pitchFamily="65" charset="-122"/>
              </a:rPr>
              <a:t>前所未有</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，发达国家和发展中国家在国际分工体系中的地位角色发生重大转变，发达国家经济增长乏力，新兴经济体和发展中国家在世界经济中占据越来越大的份额，世界经济重心加快“自西向东”位移。</a:t>
            </a:r>
            <a:endPar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13314" name="Picture 2" descr="https://gimg2.baidu.com/image_search/src=http%3A%2F%2F5b0988e595225.cdn.sohucs.com%2Fq_70%2Cc_zoom%2Cw_640%2Fimages%2F20190217%2Ff19dec2612084389a30defaf2032ce04.jpeg&amp;refer=http%3A%2F%2F5b0988e595225.cdn.sohucs.com&amp;app=2002&amp;size=f9999,10000&amp;q=a80&amp;n=0&amp;g=0n&amp;fmt=auto?sec=1664489862&amp;t=54e876ae94283d9fc22ef7a4c8908e6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8144" y="1059582"/>
            <a:ext cx="2799111" cy="15784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318" name="Picture 6" descr="https://pic.rmb.bdstatic.com/9a36337c28c7ac8e16f1e536cfbac383.jpe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812" r="14951"/>
          <a:stretch/>
        </p:blipFill>
        <p:spPr bwMode="auto">
          <a:xfrm>
            <a:off x="5868143" y="2787774"/>
            <a:ext cx="2799111" cy="162435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310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179512" y="1099864"/>
            <a:ext cx="5166320" cy="3323987"/>
          </a:xfrm>
          <a:prstGeom prst="rect">
            <a:avLst/>
          </a:prstGeom>
        </p:spPr>
        <p:txBody>
          <a:bodyPr wrap="square">
            <a:spAutoFit/>
          </a:bodyPr>
          <a:lstStyle/>
          <a:p>
            <a:pPr>
              <a:lnSpc>
                <a:spcPts val="36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新一轮科技革命和产业变革带来的新陈代谢和激烈竞争</a:t>
            </a:r>
            <a:r>
              <a:rPr lang="zh-CN" altLang="zh-CN" sz="2400" b="1" dirty="0">
                <a:ln>
                  <a:solidFill>
                    <a:sysClr val="windowText" lastClr="000000"/>
                  </a:solidFill>
                </a:ln>
                <a:solidFill>
                  <a:schemeClr val="bg1"/>
                </a:solidFill>
                <a:effectLst>
                  <a:outerShdw blurRad="50800" dist="38100" dir="5400000" algn="t" rotWithShape="0">
                    <a:prstClr val="black">
                      <a:alpha val="40000"/>
                    </a:prstClr>
                  </a:outerShdw>
                </a:effectLst>
                <a:latin typeface="方正大黑简体" pitchFamily="65" charset="-122"/>
                <a:ea typeface="方正大黑简体" pitchFamily="65" charset="-122"/>
              </a:rPr>
              <a:t>前所未有</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，不仅有力重构全球创新版图、重塑全球经济结构，而且深刻改变人类社会生产生活方式和思维方式，推动生产关系变革，给国际格局和国际体系带来广泛深远影响。</a:t>
            </a:r>
            <a:endPar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15362" name="Picture 2" descr="https://pics0.baidu.com/feed/b3119313b07eca802ea5740f34f768dba3448395.jpeg?token=7798899d871f6da6dddd1aaaf163576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4401" b="236"/>
          <a:stretch/>
        </p:blipFill>
        <p:spPr bwMode="auto">
          <a:xfrm>
            <a:off x="5436096" y="1419622"/>
            <a:ext cx="3293689" cy="23158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5751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539552" y="1533433"/>
            <a:ext cx="4572000" cy="2400657"/>
          </a:xfrm>
          <a:prstGeom prst="rect">
            <a:avLst/>
          </a:prstGeom>
        </p:spPr>
        <p:txBody>
          <a:bodyPr wrap="square">
            <a:spAutoFit/>
          </a:bodyPr>
          <a:lstStyle/>
          <a:p>
            <a:pPr>
              <a:lnSpc>
                <a:spcPts val="36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国际力量对比发生的革命性变化</a:t>
            </a:r>
            <a:r>
              <a:rPr lang="zh-CN" altLang="zh-CN" sz="2400" b="1" dirty="0">
                <a:ln>
                  <a:solidFill>
                    <a:sysClr val="windowText" lastClr="000000"/>
                  </a:solidFill>
                </a:ln>
                <a:solidFill>
                  <a:schemeClr val="bg1"/>
                </a:solidFill>
                <a:effectLst>
                  <a:outerShdw blurRad="50800" dist="38100" dir="5400000" algn="t" rotWithShape="0">
                    <a:prstClr val="black">
                      <a:alpha val="40000"/>
                    </a:prstClr>
                  </a:outerShdw>
                </a:effectLst>
                <a:latin typeface="方正大黑简体" pitchFamily="65" charset="-122"/>
                <a:ea typeface="方正大黑简体" pitchFamily="65" charset="-122"/>
              </a:rPr>
              <a:t>前所未有</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，发达国家内部矛盾重重、实力相对下降，一大批发展中国家群体性崛起，成为影响国际政治经济格局的重要力量。</a:t>
            </a:r>
            <a:endPar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14338" name="Picture 2" descr="https://gimg2.baidu.com/image_search/src=http%3A%2F%2Fmpic.haiwainet.cn%2Fthumb%2Fd%2Fuploadfile%2F20180320%2F1521508606545481%2Cw_480.jpg&amp;refer=http%3A%2F%2Fmpic.haiwainet.cn&amp;app=2002&amp;size=f9999,10000&amp;q=a80&amp;n=0&amp;g=0n&amp;fmt=auto?sec=1664489936&amp;t=b89443faf8e5e1cbbb1c36a8c0a32e9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8104" y="1635646"/>
            <a:ext cx="3128163" cy="21962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0721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179512" y="1203598"/>
            <a:ext cx="4824536" cy="2862322"/>
          </a:xfrm>
          <a:prstGeom prst="rect">
            <a:avLst/>
          </a:prstGeom>
        </p:spPr>
        <p:txBody>
          <a:bodyPr wrap="square">
            <a:spAutoFit/>
          </a:bodyPr>
          <a:lstStyle/>
          <a:p>
            <a:pPr>
              <a:lnSpc>
                <a:spcPts val="36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全球治理体系的不适应、不对称</a:t>
            </a:r>
            <a:r>
              <a:rPr lang="zh-CN" altLang="zh-CN" sz="2400" b="1" dirty="0">
                <a:ln>
                  <a:solidFill>
                    <a:sysClr val="windowText" lastClr="000000"/>
                  </a:solidFill>
                </a:ln>
                <a:solidFill>
                  <a:schemeClr val="bg1"/>
                </a:solidFill>
                <a:effectLst>
                  <a:outerShdw blurRad="50800" dist="38100" dir="5400000" algn="t" rotWithShape="0">
                    <a:prstClr val="black">
                      <a:alpha val="40000"/>
                    </a:prstClr>
                  </a:outerShdw>
                </a:effectLst>
                <a:latin typeface="方正大黑简体" pitchFamily="65" charset="-122"/>
                <a:ea typeface="方正大黑简体" pitchFamily="65" charset="-122"/>
              </a:rPr>
              <a:t>前所未有</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，西方发达国家主导的国际政治经济秩序越来越难以为继，发展中国家在国际事务中的代表性和发言权不断扩大，全球治理越来越向着更加公平合理的方向发展。</a:t>
            </a:r>
            <a:endPar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16388" name="Picture 4" descr="https://gimg2.baidu.com/image_search/src=http%3A%2F%2F5b0988e595225.cdn.sohucs.com%2Fimages%2F20190327%2Fd63d655632784205ad909e4265aede48.jpeg&amp;refer=http%3A%2F%2F5b0988e595225.cdn.sohucs.com&amp;app=2002&amp;size=f9999,10000&amp;q=a80&amp;n=0&amp;g=0n&amp;fmt=auto?sec=1664491046&amp;t=cf6fcf9c19595ce0b66d08034d90a60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20072" y="1438961"/>
            <a:ext cx="3590899" cy="23915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4537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971600" y="1131590"/>
            <a:ext cx="6984776" cy="1477328"/>
          </a:xfrm>
          <a:prstGeom prst="rect">
            <a:avLst/>
          </a:prstGeom>
        </p:spPr>
        <p:txBody>
          <a:bodyPr wrap="square">
            <a:spAutoFit/>
          </a:bodyPr>
          <a:lstStyle/>
          <a:p>
            <a:pPr>
              <a:lnSpc>
                <a:spcPts val="36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在世界大变局中，中国持续快速发展，中华民族伟大复兴不断前进，成为世界格局演变背后的主要推动力量。</a:t>
            </a:r>
            <a:endPar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17410" name="Picture 2" descr="https://gimg2.baidu.com/image_search/src=http%3A%2F%2Fnews.xmnn.cn%2Fxwzt%2Fzgm%2Fimages%2Fwap-head.jpg&amp;refer=http%3A%2F%2Fnews.xmnn.cn&amp;app=2002&amp;size=f9999,10000&amp;q=a80&amp;n=0&amp;g=0n&amp;fmt=auto?sec=1664491151&amp;t=44ed32c60bebfeec79e78ffe814833d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51920" y="2427734"/>
            <a:ext cx="3312368" cy="18114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8656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683568" y="1131590"/>
            <a:ext cx="7344816" cy="2400657"/>
          </a:xfrm>
          <a:prstGeom prst="rect">
            <a:avLst/>
          </a:prstGeom>
        </p:spPr>
        <p:txBody>
          <a:bodyPr wrap="square">
            <a:spAutoFit/>
          </a:bodyPr>
          <a:lstStyle/>
          <a:p>
            <a:pPr>
              <a:lnSpc>
                <a:spcPts val="36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习近平总书记强调，中华民族伟大复兴，是造成世界百年未有之大变局的重要原因；世界面临百年未有之大变局，给中华</a:t>
            </a:r>
            <a:endPar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a:p>
            <a:pPr>
              <a:lnSpc>
                <a:spcPts val="3600"/>
              </a:lnSpc>
            </a:pP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民族伟大复兴带来重</a:t>
            </a:r>
            <a:endPar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a:p>
            <a:pPr>
              <a:lnSpc>
                <a:spcPts val="3600"/>
              </a:lnSpc>
            </a:pP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大机遇。</a:t>
            </a:r>
            <a:endPar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18434" name="Picture 2" descr="https://gimg2.baidu.com/image_search/src=http%3A%2F%2Fn.sinaimg.cn%2Fspider20210927%2F106%2Fw1024h682%2F20210927%2F4d1f-684dce9e2f7dcb67e97fe94fc0213d66.jpg&amp;refer=http%3A%2F%2Fn.sinaimg.cn&amp;app=2002&amp;size=f9999,10000&amp;q=a80&amp;n=0&amp;g=0n&amp;fmt=auto?sec=1664491232&amp;t=bd9b3ae90274e262017a289cd46fe05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83968" y="2283718"/>
            <a:ext cx="3096344" cy="20622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41035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323528" y="1347614"/>
            <a:ext cx="5040560" cy="2862322"/>
          </a:xfrm>
          <a:prstGeom prst="rect">
            <a:avLst/>
          </a:prstGeom>
        </p:spPr>
        <p:txBody>
          <a:bodyPr wrap="square">
            <a:spAutoFit/>
          </a:bodyPr>
          <a:lstStyle/>
          <a:p>
            <a:pPr>
              <a:lnSpc>
                <a:spcPts val="3600"/>
              </a:lnSpc>
            </a:pPr>
            <a:r>
              <a:rPr lang="en-US"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中国从</a:t>
            </a:r>
            <a:r>
              <a:rPr lang="en-US"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100</a:t>
            </a:r>
            <a:r>
              <a:rPr lang="zh-CN"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多年前的半殖民地半封建社会，逐步发展成为世界第二大经济体、最大的社会主义国家，对世界经济增长的贡献率连续多年超过</a:t>
            </a:r>
            <a:r>
              <a:rPr lang="en-US"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30%</a:t>
            </a:r>
            <a:r>
              <a:rPr lang="zh-CN"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。中国进入世界创新力排名前</a:t>
            </a:r>
            <a:r>
              <a:rPr lang="en-US"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15</a:t>
            </a:r>
            <a:r>
              <a:rPr lang="zh-CN"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位，在科技革命中的角色由跟跑者、参与者向并跑者、变革者转变。</a:t>
            </a:r>
            <a:endParaRPr lang="zh-CN" altLang="en-US"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19460" name="Picture 4" descr="https://nimg.ws.126.net/?url=http%3A%2F%2Fdingyue.ws.126.net%2FErA2ngLJrD6TYqnM3eQ3KKHQHT553aHa8b%3D51HehoclHI1555656862918compressflag.jpg&amp;thumbnail=660x2147483647&amp;quality=80&amp;typ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0112" y="1674652"/>
            <a:ext cx="3312368" cy="22082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86645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755576" y="1639135"/>
            <a:ext cx="4104456" cy="1938992"/>
          </a:xfrm>
          <a:prstGeom prst="rect">
            <a:avLst/>
          </a:prstGeom>
        </p:spPr>
        <p:txBody>
          <a:bodyPr wrap="square">
            <a:spAutoFit/>
          </a:bodyPr>
          <a:lstStyle/>
          <a:p>
            <a:pPr>
              <a:lnSpc>
                <a:spcPts val="36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当今世界百年未有之大变局，最突出的特点就是“东升西降”，中国日益走近世界舞台中央。</a:t>
            </a:r>
          </a:p>
        </p:txBody>
      </p:sp>
      <p:pic>
        <p:nvPicPr>
          <p:cNvPr id="21506" name="Picture 2" descr="https://nimg.ws.126.net/?url=http%3A%2F%2Fdingyue.ws.126.net%2F2021%2F1011%2Fda79d498j00r0tjhf002mc000sg00fzm.jpg&amp;thumbnail=660x2147483647&amp;quality=80&amp;typ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11552" y="1635646"/>
            <a:ext cx="3699646" cy="20796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66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396552" y="1923678"/>
            <a:ext cx="9289032" cy="646331"/>
          </a:xfrm>
          <a:prstGeom prst="rect">
            <a:avLst/>
          </a:prstGeom>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CN" altLang="en-US" sz="36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大黑简体" pitchFamily="65" charset="-122"/>
                <a:ea typeface="方正大黑简体" pitchFamily="65" charset="-122"/>
              </a:rPr>
              <a:t>       第七讲   世界正经历百年未有之大变局</a:t>
            </a:r>
          </a:p>
        </p:txBody>
      </p:sp>
    </p:spTree>
    <p:extLst>
      <p:ext uri="{BB962C8B-B14F-4D97-AF65-F5344CB8AC3E}">
        <p14:creationId xmlns:p14="http://schemas.microsoft.com/office/powerpoint/2010/main" val="33679586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467544" y="771550"/>
            <a:ext cx="4752528" cy="3785652"/>
          </a:xfrm>
          <a:prstGeom prst="rect">
            <a:avLst/>
          </a:prstGeom>
        </p:spPr>
        <p:txBody>
          <a:bodyPr wrap="square">
            <a:spAutoFit/>
          </a:bodyPr>
          <a:lstStyle/>
          <a:p>
            <a:pPr>
              <a:lnSpc>
                <a:spcPts val="3600"/>
              </a:lnSpc>
            </a:pPr>
            <a:r>
              <a:rPr lang="en-US"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2020</a:t>
            </a:r>
            <a:r>
              <a:rPr lang="zh-CN"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年新冠肺炎疫情全球大流行，这次百年一遇的大疫情，不仅让复苏乏力的世界经济雪上加霜，更重要的是它凸显出西方资本主义主导下国际体系的严重弊端，宣告了新自由主义的彻底破产，加快了国际力量此消彼长，使国际格局“东升西降”的趋势更加显著，推动大变局不断向纵深发展。</a:t>
            </a:r>
          </a:p>
        </p:txBody>
      </p:sp>
      <p:pic>
        <p:nvPicPr>
          <p:cNvPr id="22530" name="Picture 2" descr="https://img0.baidu.com/it/u=3021429592,1258803397&amp;fm=253&amp;fmt=auto&amp;app=120&amp;f=JPEG?w=640&amp;h=336"/>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676" r="4145"/>
          <a:stretch/>
        </p:blipFill>
        <p:spPr bwMode="auto">
          <a:xfrm>
            <a:off x="5580112" y="987574"/>
            <a:ext cx="2808312" cy="161699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2532" name="Picture 4" descr="https://gimg2.baidu.com/image_search/src=http%3A%2F%2Finews.gtimg.com%2Fnewsapp_bt%2F0%2F13863793161%2F1000.jpg&amp;refer=http%3A%2F%2Finews.gtimg.com&amp;app=2002&amp;size=f9999,10000&amp;q=a80&amp;n=0&amp;g=0n&amp;fmt=auto?sec=1664493075&amp;t=d5b06a456a0031ab15536eae3a7b194c"/>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80112" y="2942968"/>
            <a:ext cx="2867200" cy="161423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1886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467544" y="1435154"/>
            <a:ext cx="4968552" cy="2400657"/>
          </a:xfrm>
          <a:prstGeom prst="rect">
            <a:avLst/>
          </a:prstGeom>
        </p:spPr>
        <p:txBody>
          <a:bodyPr wrap="square">
            <a:spAutoFit/>
          </a:bodyPr>
          <a:lstStyle/>
          <a:p>
            <a:pPr>
              <a:lnSpc>
                <a:spcPts val="36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从根本上说，我们正在经历的百年未有之大变局，是世界范围内生产力和生产关系矛盾运动的必然结果，反映了人类文明发展的大潮流大趋向。</a:t>
            </a:r>
            <a:endPar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23556" name="Picture 4" descr="https://gimg2.baidu.com/image_search/src=http%3A%2F%2Fimagepphcloud.thepaper.cn%2Fpph%2Fimage%2F65%2F392%2F935.jpg&amp;refer=http%3A%2F%2Fimagepphcloud.thepaper.cn&amp;app=2002&amp;size=f9999,10000&amp;q=a80&amp;n=0&amp;g=0n&amp;fmt=auto?sec=1664493295&amp;t=8810278379688d1a16d67bfd60948c7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8104" y="1521650"/>
            <a:ext cx="3192289" cy="22276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99395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323528" y="1131590"/>
            <a:ext cx="5112568" cy="2862322"/>
          </a:xfrm>
          <a:prstGeom prst="rect">
            <a:avLst/>
          </a:prstGeom>
        </p:spPr>
        <p:txBody>
          <a:bodyPr wrap="square">
            <a:spAutoFit/>
          </a:bodyPr>
          <a:lstStyle/>
          <a:p>
            <a:pPr>
              <a:lnSpc>
                <a:spcPts val="36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chemeClr val="bg1"/>
                </a:solidFill>
                <a:effectLst>
                  <a:outerShdw blurRad="50800" dist="38100" dir="5400000" algn="t" rotWithShape="0">
                    <a:prstClr val="black">
                      <a:alpha val="40000"/>
                    </a:prstClr>
                  </a:outerShdw>
                </a:effectLst>
                <a:latin typeface="方正大黑简体" pitchFamily="65" charset="-122"/>
                <a:ea typeface="方正大黑简体" pitchFamily="65" charset="-122"/>
              </a:rPr>
              <a:t>这个大变局</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，是从事实上“一家独大”的单极世界向协同共治的多极世界的转变。单边主义越来越不得人心，多极化成为不可阻挡的时代潮流，中国成为世界多极化进程中的一支重要力量。</a:t>
            </a:r>
            <a:endPar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24578" name="Picture 2" descr="https://pic.rmb.bdstatic.com/76fe4c232b0d7559a09384a7f037fe83.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24128" y="1401984"/>
            <a:ext cx="3155391" cy="232153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6605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539552" y="1203598"/>
            <a:ext cx="4572000" cy="2862322"/>
          </a:xfrm>
          <a:prstGeom prst="rect">
            <a:avLst/>
          </a:prstGeom>
        </p:spPr>
        <p:txBody>
          <a:bodyPr wrap="square">
            <a:spAutoFit/>
          </a:bodyPr>
          <a:lstStyle/>
          <a:p>
            <a:pPr>
              <a:lnSpc>
                <a:spcPts val="36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chemeClr val="bg1"/>
                </a:solidFill>
                <a:effectLst>
                  <a:outerShdw blurRad="50800" dist="38100" dir="5400000" algn="t" rotWithShape="0">
                    <a:prstClr val="black">
                      <a:alpha val="40000"/>
                    </a:prstClr>
                  </a:outerShdw>
                </a:effectLst>
                <a:latin typeface="方正大黑简体" pitchFamily="65" charset="-122"/>
                <a:ea typeface="方正大黑简体" pitchFamily="65" charset="-122"/>
              </a:rPr>
              <a:t>这个大变局</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，是现代化发展路径从一元走向多元的转变。在世人眼中特别是在西方人眼中，现代化就是西方化，而中国开创的社会主义现代化道路，展现了实现现代化的全新可能。</a:t>
            </a:r>
            <a:endPar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25602" name="Picture 2" descr="https://gimg2.baidu.com/image_search/src=http%3A%2F%2Fimagepphcloud.thepaper.cn%2Fpph%2Fimage%2F97%2F998%2F75.jpg&amp;refer=http%3A%2F%2Fimagepphcloud.thepaper.cn&amp;app=2002&amp;size=f9999,10000&amp;q=a80&amp;n=0&amp;g=0n&amp;fmt=auto?sec=1664493608&amp;t=f60d84ab447505b563a40c1e4a9c3d2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4088" y="1851670"/>
            <a:ext cx="3384376" cy="19299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19009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323528" y="1275606"/>
            <a:ext cx="5040560" cy="2862322"/>
          </a:xfrm>
          <a:prstGeom prst="rect">
            <a:avLst/>
          </a:prstGeom>
        </p:spPr>
        <p:txBody>
          <a:bodyPr wrap="square">
            <a:spAutoFit/>
          </a:bodyPr>
          <a:lstStyle/>
          <a:p>
            <a:pPr>
              <a:lnSpc>
                <a:spcPts val="3600"/>
              </a:lnSpc>
            </a:pPr>
            <a:r>
              <a:rPr lang="en-US"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这个大变局，是从世界社会主义遭受严重曲折向科学社会主义在</a:t>
            </a:r>
            <a:r>
              <a:rPr lang="en-US"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21</a:t>
            </a:r>
            <a:r>
              <a:rPr lang="zh-CN"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世纪焕发勃勃生机的转变。苏联解体、东欧剧变后，西方人迫不及待宣称历史已经终结于资本主义制度，结果却是，中国特色社会主义的巨大成功宣告了“历史终结论”的终结。</a:t>
            </a:r>
          </a:p>
        </p:txBody>
      </p:sp>
      <p:pic>
        <p:nvPicPr>
          <p:cNvPr id="26626" name="Picture 2" descr="https://gimg2.baidu.com/image_search/src=http%3A%2F%2Fss2.meipian.me%2Fusers%2F70059092%2Fa18dbbd2ca6b4fba8df5d134b2026ab2.png%3Fmeipian-raw%2Fbucket%2Fivwen%2Fkey%2FdXNlcnMvNzAwNTkwOTIvYTE4ZGJiZDJjYTZiNGZiYThkZjVkMTM0YjIwMjZhYjIucG5n%2Fsign%2Fd575a7dcbb3bab7ac44f17377f0dea93.jpg&amp;refer=http%3A%2F%2Fss2.meipian.me&amp;app=2002&amp;size=f9999,10000&amp;q=a80&amp;n=0&amp;g=0n&amp;fmt=auto?sec=1664493716&amp;t=6f7e352c3b64cfdbdd4a812f126ac44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0112" y="1707654"/>
            <a:ext cx="3168352" cy="17806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919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899592" y="1059582"/>
            <a:ext cx="7560840" cy="733534"/>
          </a:xfrm>
          <a:prstGeom prst="rect">
            <a:avLst/>
          </a:prstGeom>
        </p:spPr>
        <p:txBody>
          <a:bodyPr wrap="square">
            <a:spAutoFit/>
          </a:bodyPr>
          <a:lstStyle/>
          <a:p>
            <a:pPr>
              <a:lnSpc>
                <a:spcPts val="5000"/>
              </a:lnSpc>
            </a:pPr>
            <a:r>
              <a:rPr lang="zh-CN" altLang="zh-CN" sz="4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a:t>
            </a:r>
            <a:r>
              <a:rPr lang="zh-CN" altLang="en-US" sz="4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二</a:t>
            </a:r>
            <a:r>
              <a:rPr lang="zh-CN" altLang="zh-CN" sz="4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a:t>
            </a:r>
            <a:r>
              <a:rPr lang="zh-CN" altLang="en-US" sz="4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世界进入新的</a:t>
            </a:r>
            <a:r>
              <a:rPr lang="zh-CN" altLang="zh-CN" sz="4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动荡</a:t>
            </a:r>
            <a:r>
              <a:rPr lang="zh-CN" altLang="en-US" sz="4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变革期</a:t>
            </a:r>
            <a:endParaRPr lang="en-US" altLang="zh-CN" sz="4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4098" name="Picture 2" descr="https://gimg2.baidu.com/image_search/src=http%3A%2F%2Fpic.people.com.cn%2FNMediaFile%2F2014%2F0126%2FMAIN201401260725000487354165114.jpg&amp;refer=http%3A%2F%2Fpic.people.com.cn&amp;app=2002&amp;size=f9999,10000&amp;q=a80&amp;n=0&amp;g=0n&amp;fmt=auto?sec=1664487677&amp;t=5e8a619f368ef483d929386363b9b17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71800" y="2067694"/>
            <a:ext cx="3240360" cy="216151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034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323528" y="1203598"/>
            <a:ext cx="4572000" cy="3170099"/>
          </a:xfrm>
          <a:prstGeom prst="rect">
            <a:avLst/>
          </a:prstGeom>
        </p:spPr>
        <p:txBody>
          <a:bodyPr wrap="square">
            <a:spAutoFit/>
          </a:bodyPr>
          <a:lstStyle/>
          <a:p>
            <a:pPr>
              <a:lnSpc>
                <a:spcPts val="3000"/>
              </a:lnSpc>
            </a:pPr>
            <a:r>
              <a:rPr lang="en-US"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2021</a:t>
            </a:r>
            <a:r>
              <a:rPr lang="zh-CN"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年</a:t>
            </a:r>
            <a:r>
              <a:rPr lang="en-US"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9</a:t>
            </a:r>
            <a:r>
              <a:rPr lang="zh-CN"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月</a:t>
            </a:r>
            <a:r>
              <a:rPr lang="en-US"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21</a:t>
            </a:r>
            <a:r>
              <a:rPr lang="zh-CN"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日，习近平主席以视频方式出席第七十六届联合国大会一般性辩论并发表重要讲话时，明确提出“世界进入新的动荡变革期”。</a:t>
            </a:r>
            <a:r>
              <a:rPr lang="en-US"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2021</a:t>
            </a:r>
            <a:r>
              <a:rPr lang="zh-CN"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年以来，习近平总书记在“动荡变革期”前加了“新的”前缀，这是对残酷激烈的大国较量态势与严峻复杂的国际安全挑战的准确识辨</a:t>
            </a:r>
            <a:r>
              <a:rPr lang="zh-CN" altLang="en-US"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a:t>
            </a:r>
          </a:p>
        </p:txBody>
      </p:sp>
      <p:pic>
        <p:nvPicPr>
          <p:cNvPr id="27650" name="Picture 2" descr="https://pics1.baidu.com/feed/7acb0a46f21fbe090cbb62864942243a8644ad62.jpeg?token=8b89dd67391836902a58c3bd5db9613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528" b="8144"/>
          <a:stretch/>
        </p:blipFill>
        <p:spPr bwMode="auto">
          <a:xfrm>
            <a:off x="5076056" y="1419622"/>
            <a:ext cx="3734129" cy="23762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5191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251520" y="2211710"/>
            <a:ext cx="6264696" cy="605294"/>
          </a:xfrm>
          <a:prstGeom prst="rect">
            <a:avLst/>
          </a:prstGeom>
        </p:spPr>
        <p:txBody>
          <a:bodyPr wrap="square">
            <a:spAutoFit/>
          </a:bodyPr>
          <a:lstStyle/>
          <a:p>
            <a:pPr>
              <a:lnSpc>
                <a:spcPts val="4000"/>
              </a:lnSpc>
            </a:pPr>
            <a:r>
              <a:rPr lang="zh-CN" altLang="en-US" sz="4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一是</a:t>
            </a:r>
            <a:r>
              <a:rPr lang="zh-CN" altLang="zh-CN" sz="4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国际秩序重组酝酿期</a:t>
            </a:r>
          </a:p>
        </p:txBody>
      </p:sp>
      <p:pic>
        <p:nvPicPr>
          <p:cNvPr id="87042" name="Picture 2" descr="https://gimg2.baidu.com/image_search/src=http%3A%2F%2F5b0988e595225.cdn.sohucs.com%2Fq_70%2Cc_zoom%2Cw_640%2Fimages%2F20180529%2F53587784ee6d4797b5c1d59850304ebf.jpeg&amp;refer=http%3A%2F%2F5b0988e595225.cdn.sohucs.com&amp;app=2002&amp;size=f9999,10000&amp;q=a80&amp;n=0&amp;g=0n&amp;fmt=auto?sec=1664550328&amp;t=85423a091b1352a307193d88b6092fe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6176" y="1347614"/>
            <a:ext cx="2808312" cy="25466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33128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611560" y="1059582"/>
            <a:ext cx="7992888" cy="1477328"/>
          </a:xfrm>
          <a:prstGeom prst="rect">
            <a:avLst/>
          </a:prstGeom>
        </p:spPr>
        <p:txBody>
          <a:bodyPr wrap="square">
            <a:spAutoFit/>
          </a:bodyPr>
          <a:lstStyle/>
          <a:p>
            <a:pPr>
              <a:lnSpc>
                <a:spcPts val="36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在疫情蔓延、经济低迷、地区冲突等多重事态的冲击下，第二次世界大战结束以来形成的一系列政治、经济、贸易秩序出现了前所未有的“休克”状态与赤字困境。</a:t>
            </a:r>
          </a:p>
        </p:txBody>
      </p:sp>
      <p:pic>
        <p:nvPicPr>
          <p:cNvPr id="28674" name="Picture 2" descr="https://gimg2.baidu.com/image_search/src=http%3A%2F%2Fnimg.ws.126.net%2F%3Furl%3Dhttp%253A%252F%252Fdingyue.ws.126.net%252F2022%252F0812%252F54b39a60j00rghxaj0013c000go0099g.jpg%26thumbnail%3D660x2147483647%26quality%3D80%26type%3Djpg&amp;refer=http%3A%2F%2Fnimg.ws.126.net&amp;app=2002&amp;size=f9999,10000&amp;q=a80&amp;n=0&amp;g=0n&amp;fmt=auto?sec=1664502728&amp;t=4fd03b4d4d76a5aafa2ed0ef489bb23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2232" y="2931790"/>
            <a:ext cx="2371641" cy="13162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8676" name="Picture 4" descr="https://gimg2.baidu.com/image_search/src=http%3A%2F%2F1balcony.com%2Fwp-content%2Fuploads%2F2020%2F03%2F1Bal_1-01-12.jpg&amp;refer=http%3A%2F%2F1balcony.com&amp;app=2002&amp;size=f9999,10000&amp;q=a80&amp;n=0&amp;g=0n&amp;fmt=auto?sec=1664502774&amp;t=ab3c489bf69f2581696674295e1d33a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19872" y="2929894"/>
            <a:ext cx="2187110" cy="13122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8678" name="Picture 6" descr="https://gimg2.baidu.com/image_search/src=http%3A%2F%2Fbkimg.cdn.bcebos.com%2Fpic%2F61183b2d02304f2a349bf71e&amp;refer=http%3A%2F%2Fbkimg.cdn.bcebos.com&amp;app=2002&amp;size=f9999,10000&amp;q=a80&amp;n=0&amp;g=0n&amp;fmt=auto?sec=1664502834&amp;t=c666766a3bf60dc3ca54cdebfe0599eb"/>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44208" y="2929894"/>
            <a:ext cx="1985403" cy="13227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74533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1043608" y="987574"/>
            <a:ext cx="7344816" cy="3323987"/>
          </a:xfrm>
          <a:prstGeom prst="rect">
            <a:avLst/>
          </a:prstGeom>
        </p:spPr>
        <p:txBody>
          <a:bodyPr wrap="square">
            <a:spAutoFit/>
          </a:bodyPr>
          <a:lstStyle/>
          <a:p>
            <a:pPr>
              <a:lnSpc>
                <a:spcPts val="3600"/>
              </a:lnSpc>
            </a:pPr>
            <a:r>
              <a:rPr lang="en-US"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以联合国、世界贸易组织（</a:t>
            </a:r>
            <a:r>
              <a:rPr lang="en-US"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WTO</a:t>
            </a:r>
            <a:r>
              <a:rPr lang="zh-CN"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）、世界卫生组织（</a:t>
            </a:r>
            <a:r>
              <a:rPr lang="en-US"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WHO</a:t>
            </a:r>
            <a:r>
              <a:rPr lang="zh-CN"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）为主体的全球治理国际组织功能的严重失常</a:t>
            </a:r>
            <a:endParaRPr lang="en-US"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a:p>
            <a:pPr>
              <a:lnSpc>
                <a:spcPts val="3600"/>
              </a:lnSpc>
            </a:pPr>
            <a:r>
              <a:rPr lang="en-US"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以美国为领导的传统全球治理惯性与行为规则的严重失势</a:t>
            </a:r>
            <a:endParaRPr lang="en-US"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a:p>
            <a:pPr>
              <a:lnSpc>
                <a:spcPts val="3600"/>
              </a:lnSpc>
            </a:pPr>
            <a:r>
              <a:rPr lang="en-US"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以七国集团峰会、二十国集团峰会为代表的全球危机应对大国协调机制的严重失位</a:t>
            </a:r>
            <a:endParaRPr lang="en-US"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a:p>
            <a:pPr>
              <a:lnSpc>
                <a:spcPts val="3600"/>
              </a:lnSpc>
            </a:pPr>
            <a:r>
              <a:rPr lang="en-US"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以国际货币基金组织（</a:t>
            </a:r>
            <a:r>
              <a:rPr lang="en-US"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IMF</a:t>
            </a:r>
            <a:r>
              <a:rPr lang="zh-CN"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）、世界银行为代表的国际财政货币协调机制的严重失措</a:t>
            </a:r>
            <a:endParaRPr lang="zh-CN" altLang="en-US"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3"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 r="92290" b="-9583"/>
          <a:stretch/>
        </p:blipFill>
        <p:spPr bwMode="auto">
          <a:xfrm>
            <a:off x="1187624" y="1131590"/>
            <a:ext cx="657183" cy="374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 r="92290" b="-9583"/>
          <a:stretch/>
        </p:blipFill>
        <p:spPr bwMode="auto">
          <a:xfrm>
            <a:off x="1187624" y="2053715"/>
            <a:ext cx="657183" cy="374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 r="92290" b="-9583"/>
          <a:stretch/>
        </p:blipFill>
        <p:spPr bwMode="auto">
          <a:xfrm>
            <a:off x="1189306" y="2499742"/>
            <a:ext cx="657183" cy="374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 r="92290" b="-9583"/>
          <a:stretch/>
        </p:blipFill>
        <p:spPr bwMode="auto">
          <a:xfrm>
            <a:off x="1163755" y="3440127"/>
            <a:ext cx="657183" cy="374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2985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9" name="矩形 18"/>
          <p:cNvSpPr/>
          <p:nvPr/>
        </p:nvSpPr>
        <p:spPr>
          <a:xfrm>
            <a:off x="2670962" y="943436"/>
            <a:ext cx="6078805" cy="2940741"/>
          </a:xfrm>
          <a:prstGeom prst="rect">
            <a:avLst/>
          </a:prstGeom>
        </p:spPr>
        <p:txBody>
          <a:bodyPr wrap="square">
            <a:spAutoFit/>
          </a:bodyPr>
          <a:lstStyle/>
          <a:p>
            <a:pPr>
              <a:lnSpc>
                <a:spcPts val="2800"/>
              </a:lnSpc>
            </a:pPr>
            <a:r>
              <a:rPr lang="zh-CN"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党的十九大以来，习近平总书记多次指出，“当今世界正经历百年未有之大变局”。这是我们党立足中华民族伟大复兴战略全局，科学认识全球发展大势、深刻洞察世界格局变化而作出的重大判断。通过教学，使同学们了解世界和中国正在发生的变化。</a:t>
            </a:r>
          </a:p>
          <a:p>
            <a:pPr>
              <a:lnSpc>
                <a:spcPts val="2800"/>
              </a:lnSpc>
            </a:pPr>
            <a:endParaRPr lang="zh-CN"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a:p>
            <a:pPr>
              <a:lnSpc>
                <a:spcPts val="2800"/>
              </a:lnSpc>
            </a:pPr>
            <a:endParaRPr lang="zh-CN"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a:p>
            <a:pPr>
              <a:lnSpc>
                <a:spcPts val="2800"/>
              </a:lnSpc>
            </a:pPr>
            <a:endParaRPr lang="zh-CN"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sp>
        <p:nvSpPr>
          <p:cNvPr id="21" name="矩形 20"/>
          <p:cNvSpPr/>
          <p:nvPr/>
        </p:nvSpPr>
        <p:spPr>
          <a:xfrm>
            <a:off x="2693179" y="2966617"/>
            <a:ext cx="5625405" cy="1913344"/>
          </a:xfrm>
          <a:prstGeom prst="rect">
            <a:avLst/>
          </a:prstGeom>
        </p:spPr>
        <p:txBody>
          <a:bodyPr wrap="square">
            <a:spAutoFit/>
          </a:bodyPr>
          <a:lstStyle/>
          <a:p>
            <a:r>
              <a:rPr lang="zh-CN"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一、世界发生了什么样的变化</a:t>
            </a:r>
          </a:p>
          <a:p>
            <a:r>
              <a:rPr lang="zh-CN"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二、中国发生了什么样的变化</a:t>
            </a:r>
          </a:p>
          <a:p>
            <a:r>
              <a:rPr lang="zh-CN"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三、我们怎么办</a:t>
            </a:r>
          </a:p>
          <a:p>
            <a:pPr>
              <a:lnSpc>
                <a:spcPts val="3500"/>
              </a:lnSpc>
            </a:pPr>
            <a:endParaRPr lang="zh-CN"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a:p>
            <a:pPr>
              <a:lnSpc>
                <a:spcPts val="3500"/>
              </a:lnSpc>
            </a:pPr>
            <a:endParaRPr lang="zh-CN" altLang="en-US"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grpSp>
        <p:nvGrpSpPr>
          <p:cNvPr id="22" name="组合 21"/>
          <p:cNvGrpSpPr/>
          <p:nvPr/>
        </p:nvGrpSpPr>
        <p:grpSpPr>
          <a:xfrm flipH="1">
            <a:off x="467544" y="3068874"/>
            <a:ext cx="2016224" cy="871028"/>
            <a:chOff x="5879462" y="287200"/>
            <a:chExt cx="3545784" cy="790365"/>
          </a:xfrm>
        </p:grpSpPr>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307485" y="296365"/>
              <a:ext cx="2680840" cy="781200"/>
            </a:xfrm>
            <a:prstGeom prst="rect">
              <a:avLst/>
            </a:prstGeom>
          </p:spPr>
        </p:pic>
        <p:grpSp>
          <p:nvGrpSpPr>
            <p:cNvPr id="24" name="组合 23"/>
            <p:cNvGrpSpPr/>
            <p:nvPr/>
          </p:nvGrpSpPr>
          <p:grpSpPr>
            <a:xfrm flipH="1">
              <a:off x="5879462" y="287200"/>
              <a:ext cx="3545784" cy="558112"/>
              <a:chOff x="7995986" y="760883"/>
              <a:chExt cx="3436053" cy="540840"/>
            </a:xfrm>
          </p:grpSpPr>
          <p:sp>
            <p:nvSpPr>
              <p:cNvPr id="25" name="Freeform 56"/>
              <p:cNvSpPr>
                <a:spLocks/>
              </p:cNvSpPr>
              <p:nvPr/>
            </p:nvSpPr>
            <p:spPr bwMode="auto">
              <a:xfrm>
                <a:off x="9009785" y="760883"/>
                <a:ext cx="2422254" cy="430899"/>
              </a:xfrm>
              <a:custGeom>
                <a:avLst/>
                <a:gdLst>
                  <a:gd name="T0" fmla="*/ 2353 w 2385"/>
                  <a:gd name="T1" fmla="*/ 0 h 425"/>
                  <a:gd name="T2" fmla="*/ 0 w 2385"/>
                  <a:gd name="T3" fmla="*/ 0 h 425"/>
                  <a:gd name="T4" fmla="*/ 0 w 2385"/>
                  <a:gd name="T5" fmla="*/ 425 h 425"/>
                  <a:gd name="T6" fmla="*/ 2353 w 2385"/>
                  <a:gd name="T7" fmla="*/ 425 h 425"/>
                  <a:gd name="T8" fmla="*/ 2385 w 2385"/>
                  <a:gd name="T9" fmla="*/ 393 h 425"/>
                  <a:gd name="T10" fmla="*/ 2385 w 2385"/>
                  <a:gd name="T11" fmla="*/ 32 h 425"/>
                  <a:gd name="T12" fmla="*/ 2353 w 2385"/>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2385" h="425">
                    <a:moveTo>
                      <a:pt x="2353" y="0"/>
                    </a:moveTo>
                    <a:cubicBezTo>
                      <a:pt x="0" y="0"/>
                      <a:pt x="0" y="0"/>
                      <a:pt x="0" y="0"/>
                    </a:cubicBezTo>
                    <a:cubicBezTo>
                      <a:pt x="0" y="425"/>
                      <a:pt x="0" y="425"/>
                      <a:pt x="0" y="425"/>
                    </a:cubicBezTo>
                    <a:cubicBezTo>
                      <a:pt x="2353" y="425"/>
                      <a:pt x="2353" y="425"/>
                      <a:pt x="2353" y="425"/>
                    </a:cubicBezTo>
                    <a:cubicBezTo>
                      <a:pt x="2370" y="425"/>
                      <a:pt x="2385" y="411"/>
                      <a:pt x="2385" y="393"/>
                    </a:cubicBezTo>
                    <a:cubicBezTo>
                      <a:pt x="2385" y="32"/>
                      <a:pt x="2385" y="32"/>
                      <a:pt x="2385" y="32"/>
                    </a:cubicBezTo>
                    <a:cubicBezTo>
                      <a:pt x="2385" y="15"/>
                      <a:pt x="2370" y="0"/>
                      <a:pt x="2353" y="0"/>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6" name="Freeform 57"/>
              <p:cNvSpPr>
                <a:spLocks/>
              </p:cNvSpPr>
              <p:nvPr/>
            </p:nvSpPr>
            <p:spPr bwMode="auto">
              <a:xfrm>
                <a:off x="7995986" y="760883"/>
                <a:ext cx="1013801" cy="430899"/>
              </a:xfrm>
              <a:custGeom>
                <a:avLst/>
                <a:gdLst>
                  <a:gd name="T0" fmla="*/ 32 w 734"/>
                  <a:gd name="T1" fmla="*/ 0 h 425"/>
                  <a:gd name="T2" fmla="*/ 0 w 734"/>
                  <a:gd name="T3" fmla="*/ 32 h 425"/>
                  <a:gd name="T4" fmla="*/ 0 w 734"/>
                  <a:gd name="T5" fmla="*/ 393 h 425"/>
                  <a:gd name="T6" fmla="*/ 32 w 734"/>
                  <a:gd name="T7" fmla="*/ 425 h 425"/>
                  <a:gd name="T8" fmla="*/ 734 w 734"/>
                  <a:gd name="T9" fmla="*/ 425 h 425"/>
                  <a:gd name="T10" fmla="*/ 734 w 734"/>
                  <a:gd name="T11" fmla="*/ 0 h 425"/>
                  <a:gd name="T12" fmla="*/ 32 w 734"/>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734" h="425">
                    <a:moveTo>
                      <a:pt x="32" y="0"/>
                    </a:moveTo>
                    <a:cubicBezTo>
                      <a:pt x="14" y="0"/>
                      <a:pt x="0" y="15"/>
                      <a:pt x="0" y="32"/>
                    </a:cubicBezTo>
                    <a:cubicBezTo>
                      <a:pt x="0" y="393"/>
                      <a:pt x="0" y="393"/>
                      <a:pt x="0" y="393"/>
                    </a:cubicBezTo>
                    <a:cubicBezTo>
                      <a:pt x="0" y="411"/>
                      <a:pt x="14" y="425"/>
                      <a:pt x="32" y="425"/>
                    </a:cubicBezTo>
                    <a:cubicBezTo>
                      <a:pt x="734" y="425"/>
                      <a:pt x="734" y="425"/>
                      <a:pt x="734" y="425"/>
                    </a:cubicBezTo>
                    <a:cubicBezTo>
                      <a:pt x="734" y="0"/>
                      <a:pt x="734" y="0"/>
                      <a:pt x="734" y="0"/>
                    </a:cubicBezTo>
                    <a:lnTo>
                      <a:pt x="32" y="0"/>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7" name="Freeform 58"/>
              <p:cNvSpPr>
                <a:spLocks/>
              </p:cNvSpPr>
              <p:nvPr/>
            </p:nvSpPr>
            <p:spPr bwMode="auto">
              <a:xfrm>
                <a:off x="8388556" y="1044602"/>
                <a:ext cx="255347" cy="257121"/>
              </a:xfrm>
              <a:custGeom>
                <a:avLst/>
                <a:gdLst>
                  <a:gd name="T0" fmla="*/ 72 w 144"/>
                  <a:gd name="T1" fmla="*/ 145 h 145"/>
                  <a:gd name="T2" fmla="*/ 0 w 144"/>
                  <a:gd name="T3" fmla="*/ 73 h 145"/>
                  <a:gd name="T4" fmla="*/ 72 w 144"/>
                  <a:gd name="T5" fmla="*/ 0 h 145"/>
                  <a:gd name="T6" fmla="*/ 144 w 144"/>
                  <a:gd name="T7" fmla="*/ 73 h 145"/>
                  <a:gd name="T8" fmla="*/ 72 w 144"/>
                  <a:gd name="T9" fmla="*/ 145 h 145"/>
                </a:gdLst>
                <a:ahLst/>
                <a:cxnLst>
                  <a:cxn ang="0">
                    <a:pos x="T0" y="T1"/>
                  </a:cxn>
                  <a:cxn ang="0">
                    <a:pos x="T2" y="T3"/>
                  </a:cxn>
                  <a:cxn ang="0">
                    <a:pos x="T4" y="T5"/>
                  </a:cxn>
                  <a:cxn ang="0">
                    <a:pos x="T6" y="T7"/>
                  </a:cxn>
                  <a:cxn ang="0">
                    <a:pos x="T8" y="T9"/>
                  </a:cxn>
                </a:cxnLst>
                <a:rect l="0" t="0" r="r" b="b"/>
                <a:pathLst>
                  <a:path w="144" h="145">
                    <a:moveTo>
                      <a:pt x="72" y="145"/>
                    </a:moveTo>
                    <a:lnTo>
                      <a:pt x="0" y="73"/>
                    </a:lnTo>
                    <a:lnTo>
                      <a:pt x="72" y="0"/>
                    </a:lnTo>
                    <a:lnTo>
                      <a:pt x="144" y="73"/>
                    </a:lnTo>
                    <a:lnTo>
                      <a:pt x="72" y="145"/>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28" name="组合 27"/>
          <p:cNvGrpSpPr/>
          <p:nvPr/>
        </p:nvGrpSpPr>
        <p:grpSpPr>
          <a:xfrm flipH="1">
            <a:off x="467544" y="1065967"/>
            <a:ext cx="2016224" cy="871028"/>
            <a:chOff x="5879462" y="287200"/>
            <a:chExt cx="3545784" cy="790365"/>
          </a:xfrm>
        </p:grpSpPr>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307485" y="296365"/>
              <a:ext cx="2680840" cy="781200"/>
            </a:xfrm>
            <a:prstGeom prst="rect">
              <a:avLst/>
            </a:prstGeom>
          </p:spPr>
        </p:pic>
        <p:grpSp>
          <p:nvGrpSpPr>
            <p:cNvPr id="30" name="组合 29"/>
            <p:cNvGrpSpPr/>
            <p:nvPr/>
          </p:nvGrpSpPr>
          <p:grpSpPr>
            <a:xfrm flipH="1">
              <a:off x="5879462" y="287200"/>
              <a:ext cx="3545784" cy="558112"/>
              <a:chOff x="7995986" y="760883"/>
              <a:chExt cx="3436053" cy="540840"/>
            </a:xfrm>
          </p:grpSpPr>
          <p:sp>
            <p:nvSpPr>
              <p:cNvPr id="31" name="Freeform 56"/>
              <p:cNvSpPr>
                <a:spLocks/>
              </p:cNvSpPr>
              <p:nvPr/>
            </p:nvSpPr>
            <p:spPr bwMode="auto">
              <a:xfrm>
                <a:off x="9009785" y="760883"/>
                <a:ext cx="2422254" cy="430899"/>
              </a:xfrm>
              <a:custGeom>
                <a:avLst/>
                <a:gdLst>
                  <a:gd name="T0" fmla="*/ 2353 w 2385"/>
                  <a:gd name="T1" fmla="*/ 0 h 425"/>
                  <a:gd name="T2" fmla="*/ 0 w 2385"/>
                  <a:gd name="T3" fmla="*/ 0 h 425"/>
                  <a:gd name="T4" fmla="*/ 0 w 2385"/>
                  <a:gd name="T5" fmla="*/ 425 h 425"/>
                  <a:gd name="T6" fmla="*/ 2353 w 2385"/>
                  <a:gd name="T7" fmla="*/ 425 h 425"/>
                  <a:gd name="T8" fmla="*/ 2385 w 2385"/>
                  <a:gd name="T9" fmla="*/ 393 h 425"/>
                  <a:gd name="T10" fmla="*/ 2385 w 2385"/>
                  <a:gd name="T11" fmla="*/ 32 h 425"/>
                  <a:gd name="T12" fmla="*/ 2353 w 2385"/>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2385" h="425">
                    <a:moveTo>
                      <a:pt x="2353" y="0"/>
                    </a:moveTo>
                    <a:cubicBezTo>
                      <a:pt x="0" y="0"/>
                      <a:pt x="0" y="0"/>
                      <a:pt x="0" y="0"/>
                    </a:cubicBezTo>
                    <a:cubicBezTo>
                      <a:pt x="0" y="425"/>
                      <a:pt x="0" y="425"/>
                      <a:pt x="0" y="425"/>
                    </a:cubicBezTo>
                    <a:cubicBezTo>
                      <a:pt x="2353" y="425"/>
                      <a:pt x="2353" y="425"/>
                      <a:pt x="2353" y="425"/>
                    </a:cubicBezTo>
                    <a:cubicBezTo>
                      <a:pt x="2370" y="425"/>
                      <a:pt x="2385" y="411"/>
                      <a:pt x="2385" y="393"/>
                    </a:cubicBezTo>
                    <a:cubicBezTo>
                      <a:pt x="2385" y="32"/>
                      <a:pt x="2385" y="32"/>
                      <a:pt x="2385" y="32"/>
                    </a:cubicBezTo>
                    <a:cubicBezTo>
                      <a:pt x="2385" y="15"/>
                      <a:pt x="2370" y="0"/>
                      <a:pt x="2353" y="0"/>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32" name="Freeform 57"/>
              <p:cNvSpPr>
                <a:spLocks/>
              </p:cNvSpPr>
              <p:nvPr/>
            </p:nvSpPr>
            <p:spPr bwMode="auto">
              <a:xfrm>
                <a:off x="7995986" y="760883"/>
                <a:ext cx="1013801" cy="430899"/>
              </a:xfrm>
              <a:custGeom>
                <a:avLst/>
                <a:gdLst>
                  <a:gd name="T0" fmla="*/ 32 w 734"/>
                  <a:gd name="T1" fmla="*/ 0 h 425"/>
                  <a:gd name="T2" fmla="*/ 0 w 734"/>
                  <a:gd name="T3" fmla="*/ 32 h 425"/>
                  <a:gd name="T4" fmla="*/ 0 w 734"/>
                  <a:gd name="T5" fmla="*/ 393 h 425"/>
                  <a:gd name="T6" fmla="*/ 32 w 734"/>
                  <a:gd name="T7" fmla="*/ 425 h 425"/>
                  <a:gd name="T8" fmla="*/ 734 w 734"/>
                  <a:gd name="T9" fmla="*/ 425 h 425"/>
                  <a:gd name="T10" fmla="*/ 734 w 734"/>
                  <a:gd name="T11" fmla="*/ 0 h 425"/>
                  <a:gd name="T12" fmla="*/ 32 w 734"/>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734" h="425">
                    <a:moveTo>
                      <a:pt x="32" y="0"/>
                    </a:moveTo>
                    <a:cubicBezTo>
                      <a:pt x="14" y="0"/>
                      <a:pt x="0" y="15"/>
                      <a:pt x="0" y="32"/>
                    </a:cubicBezTo>
                    <a:cubicBezTo>
                      <a:pt x="0" y="393"/>
                      <a:pt x="0" y="393"/>
                      <a:pt x="0" y="393"/>
                    </a:cubicBezTo>
                    <a:cubicBezTo>
                      <a:pt x="0" y="411"/>
                      <a:pt x="14" y="425"/>
                      <a:pt x="32" y="425"/>
                    </a:cubicBezTo>
                    <a:cubicBezTo>
                      <a:pt x="734" y="425"/>
                      <a:pt x="734" y="425"/>
                      <a:pt x="734" y="425"/>
                    </a:cubicBezTo>
                    <a:cubicBezTo>
                      <a:pt x="734" y="0"/>
                      <a:pt x="734" y="0"/>
                      <a:pt x="734" y="0"/>
                    </a:cubicBezTo>
                    <a:lnTo>
                      <a:pt x="32" y="0"/>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33" name="Freeform 58"/>
              <p:cNvSpPr>
                <a:spLocks/>
              </p:cNvSpPr>
              <p:nvPr/>
            </p:nvSpPr>
            <p:spPr bwMode="auto">
              <a:xfrm>
                <a:off x="8388556" y="1044602"/>
                <a:ext cx="255347" cy="257121"/>
              </a:xfrm>
              <a:custGeom>
                <a:avLst/>
                <a:gdLst>
                  <a:gd name="T0" fmla="*/ 72 w 144"/>
                  <a:gd name="T1" fmla="*/ 145 h 145"/>
                  <a:gd name="T2" fmla="*/ 0 w 144"/>
                  <a:gd name="T3" fmla="*/ 73 h 145"/>
                  <a:gd name="T4" fmla="*/ 72 w 144"/>
                  <a:gd name="T5" fmla="*/ 0 h 145"/>
                  <a:gd name="T6" fmla="*/ 144 w 144"/>
                  <a:gd name="T7" fmla="*/ 73 h 145"/>
                  <a:gd name="T8" fmla="*/ 72 w 144"/>
                  <a:gd name="T9" fmla="*/ 145 h 145"/>
                </a:gdLst>
                <a:ahLst/>
                <a:cxnLst>
                  <a:cxn ang="0">
                    <a:pos x="T0" y="T1"/>
                  </a:cxn>
                  <a:cxn ang="0">
                    <a:pos x="T2" y="T3"/>
                  </a:cxn>
                  <a:cxn ang="0">
                    <a:pos x="T4" y="T5"/>
                  </a:cxn>
                  <a:cxn ang="0">
                    <a:pos x="T6" y="T7"/>
                  </a:cxn>
                  <a:cxn ang="0">
                    <a:pos x="T8" y="T9"/>
                  </a:cxn>
                </a:cxnLst>
                <a:rect l="0" t="0" r="r" b="b"/>
                <a:pathLst>
                  <a:path w="144" h="145">
                    <a:moveTo>
                      <a:pt x="72" y="145"/>
                    </a:moveTo>
                    <a:lnTo>
                      <a:pt x="0" y="73"/>
                    </a:lnTo>
                    <a:lnTo>
                      <a:pt x="72" y="0"/>
                    </a:lnTo>
                    <a:lnTo>
                      <a:pt x="144" y="73"/>
                    </a:lnTo>
                    <a:lnTo>
                      <a:pt x="72" y="145"/>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grpSp>
      <p:sp>
        <p:nvSpPr>
          <p:cNvPr id="34" name="矩形 33"/>
          <p:cNvSpPr/>
          <p:nvPr/>
        </p:nvSpPr>
        <p:spPr>
          <a:xfrm>
            <a:off x="1041078" y="1068498"/>
            <a:ext cx="1728192" cy="461665"/>
          </a:xfrm>
          <a:prstGeom prst="rect">
            <a:avLst/>
          </a:prstGeom>
        </p:spPr>
        <p:txBody>
          <a:bodyPr wrap="square">
            <a:spAutoFit/>
          </a:bodyPr>
          <a:lstStyle/>
          <a:p>
            <a:r>
              <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教学</a:t>
            </a:r>
            <a:r>
              <a:rPr lang="zh-CN" altLang="en-US" sz="2400" b="1">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目的</a:t>
            </a:r>
            <a:endPar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sp>
        <p:nvSpPr>
          <p:cNvPr id="35" name="矩形 34"/>
          <p:cNvSpPr/>
          <p:nvPr/>
        </p:nvSpPr>
        <p:spPr>
          <a:xfrm>
            <a:off x="1045721" y="3084722"/>
            <a:ext cx="1422184" cy="461665"/>
          </a:xfrm>
          <a:prstGeom prst="rect">
            <a:avLst/>
          </a:prstGeom>
        </p:spPr>
        <p:txBody>
          <a:bodyPr wrap="none">
            <a:spAutoFit/>
          </a:bodyPr>
          <a:lstStyle/>
          <a:p>
            <a:r>
              <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教学</a:t>
            </a:r>
            <a:r>
              <a:rPr lang="zh-CN" altLang="en-US" sz="2400" b="1">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内容</a:t>
            </a:r>
            <a:endPar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spTree>
    <p:extLst>
      <p:ext uri="{BB962C8B-B14F-4D97-AF65-F5344CB8AC3E}">
        <p14:creationId xmlns:p14="http://schemas.microsoft.com/office/powerpoint/2010/main" val="29481671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611560" y="1131590"/>
            <a:ext cx="7848872" cy="1938992"/>
          </a:xfrm>
          <a:prstGeom prst="rect">
            <a:avLst/>
          </a:prstGeom>
        </p:spPr>
        <p:txBody>
          <a:bodyPr wrap="square">
            <a:spAutoFit/>
          </a:bodyPr>
          <a:lstStyle/>
          <a:p>
            <a:pPr>
              <a:lnSpc>
                <a:spcPts val="36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以美国为首的西方世界企图保持其霸权之势，与希望坚决捍卫与完善以联合国宪章宗旨和原则为核心的国际秩序的广大发展中国家产生诸多分歧，尤其与长期受美西方威胁的俄罗斯产生激烈冲突。</a:t>
            </a:r>
            <a:endPar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11266" name="Picture 2" descr="图片"/>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6017" y="2715767"/>
            <a:ext cx="3456384" cy="18387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5446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1475656" y="1059582"/>
            <a:ext cx="6120680" cy="605294"/>
          </a:xfrm>
          <a:prstGeom prst="rect">
            <a:avLst/>
          </a:prstGeom>
        </p:spPr>
        <p:txBody>
          <a:bodyPr wrap="square">
            <a:spAutoFit/>
          </a:bodyPr>
          <a:lstStyle/>
          <a:p>
            <a:pPr>
              <a:lnSpc>
                <a:spcPts val="4000"/>
              </a:lnSpc>
            </a:pPr>
            <a:r>
              <a:rPr lang="zh-CN" altLang="en-US" sz="4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二是</a:t>
            </a:r>
            <a:r>
              <a:rPr lang="zh-CN" altLang="zh-CN" sz="4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大国博弈重要关口期</a:t>
            </a:r>
          </a:p>
        </p:txBody>
      </p:sp>
      <p:pic>
        <p:nvPicPr>
          <p:cNvPr id="86018" name="Picture 2" descr="https://gimg2.baidu.com/image_search/src=http%3A%2F%2Fx0.ifengimg.com%2Fres%2F2020%2FB569CCD32E35FC57FC60DA30AE3A62473CAEA3B9_size55_w1080_h595.jpeg&amp;refer=http%3A%2F%2Fx0.ifengimg.com&amp;app=2002&amp;size=f9999,10000&amp;q=a80&amp;n=0&amp;g=0n&amp;fmt=auto?sec=1664550132&amp;t=91d4d8c0e0f4792ba3d71fe63b65b8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67744" y="1851670"/>
            <a:ext cx="4666746" cy="25710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4619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611560" y="1563638"/>
            <a:ext cx="4572000" cy="1938992"/>
          </a:xfrm>
          <a:prstGeom prst="rect">
            <a:avLst/>
          </a:prstGeom>
        </p:spPr>
        <p:txBody>
          <a:bodyPr wrap="square">
            <a:spAutoFit/>
          </a:bodyPr>
          <a:lstStyle/>
          <a:p>
            <a:pPr>
              <a:lnSpc>
                <a:spcPts val="36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2022</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年</a:t>
            </a: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2</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月</a:t>
            </a: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24</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日，俄罗斯被迫以军事行动方式试图打破西方霸权秩序，大国格局出现冷战结束以来最激烈的动荡。</a:t>
            </a:r>
            <a:endPar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29698" name="Picture 2" descr="https://gimg2.baidu.com/image_search/src=http%3A%2F%2Fx0.ifengimg.com%2Fres%2F2022%2FA8E46BB84EC806A3991D89A909B7F1A6B8E2C413_size637_w830_h543.png&amp;refer=http%3A%2F%2Fx0.ifengimg.com&amp;app=2002&amp;size=f9999,10000&amp;q=a80&amp;n=0&amp;g=0n&amp;fmt=auto?sec=1664503331&amp;t=02a97740fb0fc3b55326f783793be7c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4088" y="1707654"/>
            <a:ext cx="3051027" cy="19960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2554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539552" y="915566"/>
            <a:ext cx="8280920" cy="2400657"/>
          </a:xfrm>
          <a:prstGeom prst="rect">
            <a:avLst/>
          </a:prstGeom>
        </p:spPr>
        <p:txBody>
          <a:bodyPr wrap="square">
            <a:spAutoFit/>
          </a:bodyPr>
          <a:lstStyle/>
          <a:p>
            <a:pPr>
              <a:lnSpc>
                <a:spcPts val="36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截至</a:t>
            </a: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5</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月底，美国领导的北约与西方各国对俄罗斯进行了暴风骤雨式、高达</a:t>
            </a: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6000</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多项的制裁，为乌克兰提供了数百亿美元的经济与军备援助、卫星信号支持、黑客攻击策应、国际舆论控制甚至指挥系统支援，还召集</a:t>
            </a: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40</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国举行乌克兰安全会议，联合对付俄罗斯。</a:t>
            </a:r>
          </a:p>
        </p:txBody>
      </p:sp>
      <p:pic>
        <p:nvPicPr>
          <p:cNvPr id="30722" name="Picture 2" descr="https://gimg2.baidu.com/image_search/src=http%3A%2F%2Fi5.hexun.com%2F2022-03-25%2F205579825.jpg&amp;refer=http%3A%2F%2Fi5.hexun.com&amp;app=2002&amp;size=f9999,10000&amp;q=a80&amp;n=0&amp;g=0n&amp;fmt=auto?sec=1664503492&amp;t=faaf7ee4c12ae2fb61ebb144153e4c7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6016" y="2859782"/>
            <a:ext cx="3384376" cy="16974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59244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827584" y="915566"/>
            <a:ext cx="7632848" cy="2400657"/>
          </a:xfrm>
          <a:prstGeom prst="rect">
            <a:avLst/>
          </a:prstGeom>
        </p:spPr>
        <p:txBody>
          <a:bodyPr wrap="square">
            <a:spAutoFit/>
          </a:bodyPr>
          <a:lstStyle/>
          <a:p>
            <a:pPr>
              <a:lnSpc>
                <a:spcPts val="36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在企图实现“以乌制俄”“以俄压欧”的“离岸平衡”的同时，美国强推“印太战略”，强化“五眼联盟”、兜售“四边机制”、拼凑美英澳三边安全伙伴关系，企图在我国周边制造事端，维持美国作为唯一超级大国的霸权地位。</a:t>
            </a:r>
          </a:p>
        </p:txBody>
      </p:sp>
      <p:pic>
        <p:nvPicPr>
          <p:cNvPr id="31746" name="Picture 2" descr="https://gimg2.baidu.com/image_search/src=http%3A%2F%2Fnimg.ws.126.net%2F%3Furl%3Dhttp%253A%252F%252Fdingyue.ws.126.net%252F2022%252F0302%252Fd9f0f123j00r84bxl001wd200u000i0g00u000i0.jpg%26thumbnail%3D660x2147483647%26quality%3D80%26type%3Djpg&amp;refer=http%3A%2F%2Fnimg.ws.126.net&amp;app=2002&amp;size=f9999,10000&amp;q=a80&amp;n=0&amp;g=0n&amp;fmt=auto?sec=1664504006&amp;t=ede386ba637b2eb1431107c86f6e478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8024" y="3003798"/>
            <a:ext cx="2686101" cy="16116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69813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1475656" y="1131590"/>
            <a:ext cx="6552728" cy="605294"/>
          </a:xfrm>
          <a:prstGeom prst="rect">
            <a:avLst/>
          </a:prstGeom>
        </p:spPr>
        <p:txBody>
          <a:bodyPr wrap="square">
            <a:spAutoFit/>
          </a:bodyPr>
          <a:lstStyle/>
          <a:p>
            <a:pPr>
              <a:lnSpc>
                <a:spcPts val="4000"/>
              </a:lnSpc>
            </a:pPr>
            <a:r>
              <a:rPr lang="zh-CN" altLang="en-US" sz="4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三是</a:t>
            </a:r>
            <a:r>
              <a:rPr lang="zh-CN" altLang="zh-CN" sz="4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经济风险喷发积聚期</a:t>
            </a:r>
          </a:p>
        </p:txBody>
      </p:sp>
      <p:pic>
        <p:nvPicPr>
          <p:cNvPr id="84996" name="Picture 4" descr="https://gimg2.baidu.com/image_search/src=http%3A%2F%2Fnimg.ws.126.net%2F%3Furl%3Dhttp%3A%2F%2Fdingyue.ws.126.net%2F2021%2F1121%2F248d1373j00r2wujc001kc000rs00iem.jpg%26thumbnail%3D650x2147483647%26quality%3D80%26type%3Djpg&amp;refer=http%3A%2F%2Fnimg.ws.126.net&amp;app=2002&amp;size=f9999,10000&amp;q=a80&amp;n=0&amp;g=0n&amp;fmt=auto?sec=1664550057&amp;t=6ce3958c498d3b8dffbeb4a1bb480f6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7784" y="1851670"/>
            <a:ext cx="3996444" cy="26499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6651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755576" y="843558"/>
            <a:ext cx="7776864" cy="2400657"/>
          </a:xfrm>
          <a:prstGeom prst="rect">
            <a:avLst/>
          </a:prstGeom>
        </p:spPr>
        <p:txBody>
          <a:bodyPr wrap="square">
            <a:spAutoFit/>
          </a:bodyPr>
          <a:lstStyle/>
          <a:p>
            <a:pPr>
              <a:lnSpc>
                <a:spcPts val="36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新冠肺炎疫情和地区冲突像是推倒了多米诺骨牌，导致能源、粮食等国际大宗商品价格飞涨，外部需求下降，金融环境收紧，经济活动放缓，滞胀风险上升，粮荒若隐若现，多国债务攀升、通胀高企至</a:t>
            </a: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40</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年来最高水平。</a:t>
            </a:r>
          </a:p>
        </p:txBody>
      </p:sp>
      <p:pic>
        <p:nvPicPr>
          <p:cNvPr id="32770" name="Picture 2" descr="https://gimg2.baidu.com/image_search/src=http%3A%2F%2Fnimg.ws.126.net%2F%3Furl%3Dhttp%3A%2F%2Fdingyue.ws.126.net%2F2020%2F1212%2F9046f903j00ql7r8i0023d200q400f5g00it00aw.jpg%26thumbnail%3D650x2147483647%26quality%3D80%26type%3Djpg&amp;refer=http%3A%2F%2Fnimg.ws.126.net&amp;app=2002&amp;size=f9999,10000&amp;q=a80&amp;n=0&amp;g=0n&amp;fmt=auto?sec=1664504164&amp;t=97a4fa5b95f67000bb3b338d2a897a6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6056" y="2859782"/>
            <a:ext cx="2736304" cy="158705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2772" name="Picture 4" descr="https://pics7.baidu.com/feed/0b46f21fbe096b63fb214fb9d9b6c74deaf8aca9.jpeg?token=a4c7a9bf33f732799163f30d608e2e26"/>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299" t="4" r="2746" b="7156"/>
          <a:stretch/>
        </p:blipFill>
        <p:spPr bwMode="auto">
          <a:xfrm>
            <a:off x="1763688" y="2855176"/>
            <a:ext cx="2525423" cy="16070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1061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899592" y="987574"/>
            <a:ext cx="7272808" cy="1477328"/>
          </a:xfrm>
          <a:prstGeom prst="rect">
            <a:avLst/>
          </a:prstGeom>
        </p:spPr>
        <p:txBody>
          <a:bodyPr wrap="square">
            <a:spAutoFit/>
          </a:bodyPr>
          <a:lstStyle/>
          <a:p>
            <a:pPr>
              <a:lnSpc>
                <a:spcPts val="36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逆全球化、贸易保护主义浪潮高涨。“长期停滞”成为国际经济学界最热议的话题之一。越来越多的人感叹，全球经济即将进入多国集中爆雷的前夜。</a:t>
            </a:r>
          </a:p>
        </p:txBody>
      </p:sp>
      <p:pic>
        <p:nvPicPr>
          <p:cNvPr id="33794" name="Picture 2" descr="https://gimg2.baidu.com/image_search/src=http%3A%2F%2Fpic4.zhimg.com%2F50%2Fv2-bda4fca9611966028d4a490266547b5f_hd.jpg&amp;refer=http%3A%2F%2Fpic4.zhimg.com&amp;app=2002&amp;size=f9999,10000&amp;q=a80&amp;n=0&amp;g=0n&amp;fmt=auto?sec=1664504489&amp;t=2c3cc64ce35773b3ca16308b6ef31e97"/>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2090" r="-796" b="13646"/>
          <a:stretch/>
        </p:blipFill>
        <p:spPr bwMode="auto">
          <a:xfrm>
            <a:off x="1547664" y="2571750"/>
            <a:ext cx="2308757" cy="194421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3796" name="Picture 4" descr="https://gimg2.baidu.com/image_search/src=http%3A%2F%2F5b0988e595225.cdn.sohucs.com%2Fimages%2F20180323%2Fc9d01a5da86348d0a75970a1fa988969.jpeg&amp;refer=http%3A%2F%2F5b0988e595225.cdn.sohucs.com&amp;app=2002&amp;size=f9999,10000&amp;q=a80&amp;n=0&amp;g=0n&amp;fmt=auto?sec=1664504741&amp;t=d9f078f9a619ec583ba3647271b864bc"/>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2040" y="2571750"/>
            <a:ext cx="2787406" cy="194421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39983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683568" y="843558"/>
            <a:ext cx="7848872" cy="1938992"/>
          </a:xfrm>
          <a:prstGeom prst="rect">
            <a:avLst/>
          </a:prstGeom>
        </p:spPr>
        <p:txBody>
          <a:bodyPr wrap="square">
            <a:spAutoFit/>
          </a:bodyPr>
          <a:lstStyle/>
          <a:p>
            <a:pPr>
              <a:lnSpc>
                <a:spcPts val="36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经济异常动荡，高度考验各国政府的预期管理能力和风险出清能力。美国大幅加息推出激进的货币紧缩政策，意在抑制通胀。我国加快建设全国统一大市场，全面加强基础设施建设，加速构建“双循环”新发展格局。</a:t>
            </a:r>
          </a:p>
        </p:txBody>
      </p:sp>
      <p:pic>
        <p:nvPicPr>
          <p:cNvPr id="34818" name="Picture 2" descr="https://pics4.baidu.com/feed/6a63f6246b600c3340752594f6cd9906d8f9a1ee.jpeg?token=6143d8c528a30b6f5fa08b3ae5bc01d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5696" y="2926566"/>
            <a:ext cx="2007683" cy="15810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4820" name="Picture 4" descr="https://gimg2.baidu.com/image_search/src=http%3A%2F%2Fnimg.ws.126.net%2F%3Furl%3Dhttp%253A%252F%252Fdingyue.ws.126.net%252F2022%252F0413%252Fe6b66f96j00ra965p0016c000qn00f7g.jpg%26thumbnail%3D660x2147483647%26quality%3D80%26type%3Djpg&amp;refer=http%3A%2F%2Fnimg.ws.126.net&amp;app=2002&amp;size=f9999,10000&amp;q=a80&amp;n=0&amp;g=0n&amp;fmt=auto?sec=1664504873&amp;t=e1e0db92f7247d9b3a88ad8106a5184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3061" y="2926566"/>
            <a:ext cx="2711987" cy="15491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4245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1331640" y="1059582"/>
            <a:ext cx="6696744" cy="605294"/>
          </a:xfrm>
          <a:prstGeom prst="rect">
            <a:avLst/>
          </a:prstGeom>
        </p:spPr>
        <p:txBody>
          <a:bodyPr wrap="square">
            <a:spAutoFit/>
          </a:bodyPr>
          <a:lstStyle/>
          <a:p>
            <a:pPr>
              <a:lnSpc>
                <a:spcPts val="4000"/>
              </a:lnSpc>
            </a:pPr>
            <a:r>
              <a:rPr lang="zh-CN" altLang="en-US" sz="4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四是</a:t>
            </a:r>
            <a:r>
              <a:rPr lang="zh-CN" altLang="zh-CN" sz="4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社会民粹思潮高涨期</a:t>
            </a:r>
          </a:p>
        </p:txBody>
      </p:sp>
      <p:pic>
        <p:nvPicPr>
          <p:cNvPr id="83970" name="Picture 2" descr="https://pics3.baidu.com/feed/11385343fbf2b211266829d59f5aa4320ed78ec8.jpeg?token=48b160fa28bc44d22cc1652d4de84a3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95736" y="1923678"/>
            <a:ext cx="4447707" cy="23558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659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971600" y="1419622"/>
            <a:ext cx="7272808" cy="2041585"/>
          </a:xfrm>
          <a:prstGeom prst="rect">
            <a:avLst/>
          </a:prstGeom>
        </p:spPr>
        <p:txBody>
          <a:bodyPr wrap="square">
            <a:spAutoFit/>
          </a:bodyPr>
          <a:lstStyle/>
          <a:p>
            <a:pPr>
              <a:lnSpc>
                <a:spcPts val="38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20</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世纪的世界，风云激荡。两次世界大战重构世界格局，西方资本主义历经危机和发展，世界社会主义走过高潮和低谷，中华民族由近代不断衰落到根本扭转命运、持续走向繁荣富强。</a:t>
            </a:r>
            <a:endPar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spTree>
    <p:extLst>
      <p:ext uri="{BB962C8B-B14F-4D97-AF65-F5344CB8AC3E}">
        <p14:creationId xmlns:p14="http://schemas.microsoft.com/office/powerpoint/2010/main" val="25458353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755576" y="771550"/>
            <a:ext cx="7848872" cy="1938992"/>
          </a:xfrm>
          <a:prstGeom prst="rect">
            <a:avLst/>
          </a:prstGeom>
        </p:spPr>
        <p:txBody>
          <a:bodyPr wrap="square">
            <a:spAutoFit/>
          </a:bodyPr>
          <a:lstStyle/>
          <a:p>
            <a:pPr>
              <a:lnSpc>
                <a:spcPts val="36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民粹主义者猛烈攻击全球化和新自由主义，强化了阶层和族群对抗，在边境封闭、群体隔离等议题上不断搅动公众情绪，导致西方国家社会治安状况恶化，枪击伤亡事件数量猛增，恐怖主义极端事件数量更是翻倍增长。 </a:t>
            </a:r>
          </a:p>
        </p:txBody>
      </p:sp>
      <p:pic>
        <p:nvPicPr>
          <p:cNvPr id="35842" name="Picture 2" descr="https://gimg2.baidu.com/image_search/src=http%3A%2F%2Fupload.cnforex.com%2Fimages%2F2016%2F11%2F14%2FPopulism_Poster.jpg&amp;refer=http%3A%2F%2Fupload.cnforex.com&amp;app=2002&amp;size=f9999,10000&amp;q=a80&amp;n=0&amp;g=0n&amp;fmt=auto?sec=1664505069&amp;t=c9045622448d4fe1a88acff4eb6e6ce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5616" y="2744992"/>
            <a:ext cx="3624337" cy="18159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5844" name="Picture 4" descr="https://gimg2.baidu.com/image_search/src=http%3A%2F%2Fimg.ahwang.cn%2Fa%2F10001%2F202107%2F3475810c3039357c187a1ca16f269bc9.png&amp;refer=http%3A%2F%2Fimg.ahwang.cn&amp;app=2002&amp;size=f9999,10000&amp;q=a80&amp;n=0&amp;g=0n&amp;fmt=auto?sec=1664505327&amp;t=9734e487de478e144b46fa824c2afb9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0072" y="2775870"/>
            <a:ext cx="2693398" cy="17541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8406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539552" y="771550"/>
            <a:ext cx="7848872" cy="2825645"/>
          </a:xfrm>
          <a:prstGeom prst="rect">
            <a:avLst/>
          </a:prstGeom>
        </p:spPr>
        <p:txBody>
          <a:bodyPr wrap="square">
            <a:spAutoFit/>
          </a:bodyPr>
          <a:lstStyle/>
          <a:p>
            <a:pPr>
              <a:lnSpc>
                <a:spcPts val="36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长期的疫情危机使得欧美国家的民粹主义与极端民族主义泛滥。大数据推送造成的“信息茧房”，加剧了网络用户的政治极化与群体同质化，又变相对民粹主义进程推波助澜，形成了一浪高过一浪的排外主义声势，对传统的全球政治、国家治理与</a:t>
            </a:r>
            <a:endPar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a:p>
            <a:pPr>
              <a:lnSpc>
                <a:spcPts val="3600"/>
              </a:lnSpc>
            </a:pP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跨国教育构成严重威胁。  </a:t>
            </a:r>
          </a:p>
        </p:txBody>
      </p:sp>
      <p:pic>
        <p:nvPicPr>
          <p:cNvPr id="36866" name="Picture 2" descr="https://gimg2.baidu.com/image_search/src=http%3A%2F%2Fcc362.ikafan.com%2Fstatic%2FL3Byb3h5L2h0dHAvaW1hZ2UxMDYuMzYwZG9jLmNvbS9Eb3dubG9hZEltZy8yMDE3LzA1LzA0MTQvOTgyNDE4NDBfMg%3D%3D.jpg&amp;refer=http%3A%2F%2Fcc362.ikafan.com&amp;app=2002&amp;size=f9999,10000&amp;q=a80&amp;n=0&amp;g=0n&amp;fmt=auto?sec=1664505680&amp;t=3d9d58ab4613f4a3e2ebf9b28ed5155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 r="18266" b="628"/>
          <a:stretch/>
        </p:blipFill>
        <p:spPr bwMode="auto">
          <a:xfrm>
            <a:off x="4716016" y="2787774"/>
            <a:ext cx="3024336" cy="17281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29586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1475656" y="987574"/>
            <a:ext cx="6589042" cy="605294"/>
          </a:xfrm>
          <a:prstGeom prst="rect">
            <a:avLst/>
          </a:prstGeom>
        </p:spPr>
        <p:txBody>
          <a:bodyPr wrap="square">
            <a:spAutoFit/>
          </a:bodyPr>
          <a:lstStyle/>
          <a:p>
            <a:pPr>
              <a:lnSpc>
                <a:spcPts val="4000"/>
              </a:lnSpc>
            </a:pPr>
            <a:r>
              <a:rPr lang="zh-CN" altLang="en-US" sz="4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五是</a:t>
            </a:r>
            <a:r>
              <a:rPr lang="zh-CN" altLang="zh-CN" sz="4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气候变化应对交锋期</a:t>
            </a:r>
          </a:p>
        </p:txBody>
      </p:sp>
      <p:pic>
        <p:nvPicPr>
          <p:cNvPr id="82946" name="Picture 2" descr="https://gimg2.baidu.com/image_search/src=http%3A%2F%2Fimg.xinminweekly.com.cn%2F2020%2F09%2F09%2F20200909111952764484.jpg&amp;refer=http%3A%2F%2Fimg.xinminweekly.com.cn&amp;app=2002&amp;size=f9999,10000&amp;q=a80&amp;n=0&amp;g=0n&amp;fmt=auto?sec=1664549493&amp;t=533683e218724d1bd489570681da566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99792" y="1779662"/>
            <a:ext cx="3816424" cy="25541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7081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19163163" y="19092792"/>
            <a:ext cx="126509" cy="43027163"/>
          </a:xfrm>
          <a:prstGeom prst="rect">
            <a:avLst/>
          </a:prstGeom>
        </p:spPr>
        <p:txBody>
          <a:bodyPr wrap="square">
            <a:spAutoFit/>
          </a:bodyPr>
          <a:lstStyle/>
          <a:p>
            <a:pPr>
              <a:lnSpc>
                <a:spcPts val="36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2021</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年可以称为全球“碳中和元年”。在联合国的呼吁下，全球已有</a:t>
            </a: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140</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多个国家和地区提出或重申在本世纪中叶实现碳中和（碳净零排放）的目标，以共同应对</a:t>
            </a: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21</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世纪日益严峻的全球气候变化问题。</a:t>
            </a:r>
          </a:p>
        </p:txBody>
      </p:sp>
      <p:pic>
        <p:nvPicPr>
          <p:cNvPr id="37890" name="Picture 2" descr="https://gimg2.baidu.com/image_search/src=http%3A%2F%2Finews.gtimg.com%2Fnewsapp_bt%2F0%2F14016922630%2F1000.jpg&amp;refer=http%3A%2F%2Finews.gtimg.com&amp;app=2002&amp;size=f9999,10000&amp;q=a80&amp;n=0&amp;g=0n&amp;fmt=auto?sec=1664505883&amp;t=169e5d299f554101eb007ccd27fd00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5316" y="2787774"/>
            <a:ext cx="3376114" cy="15841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7894" name="Picture 6" descr="https://gimg2.baidu.com/image_search/src=http%3A%2F%2Fx0.ifengimg.com%2Fucms%2F2021_11%2F62310126F60EBF62BD446669E5649BB0515F03CC_size591_w3507_h2480.jpg&amp;refer=http%3A%2F%2Fx0.ifengimg.com&amp;app=2002&amp;size=f9999,10000&amp;q=a80&amp;n=0&amp;g=0n&amp;fmt=auto?sec=1664506046&amp;t=8f08417e6665adaa1404b1be187194d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4128" y="2749194"/>
            <a:ext cx="2232248" cy="15785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矩形 2"/>
          <p:cNvSpPr/>
          <p:nvPr/>
        </p:nvSpPr>
        <p:spPr>
          <a:xfrm>
            <a:off x="683568" y="771550"/>
            <a:ext cx="7992888" cy="1938992"/>
          </a:xfrm>
          <a:prstGeom prst="rect">
            <a:avLst/>
          </a:prstGeom>
        </p:spPr>
        <p:txBody>
          <a:bodyPr wrap="square">
            <a:spAutoFit/>
          </a:bodyPr>
          <a:lstStyle/>
          <a:p>
            <a:pPr>
              <a:lnSpc>
                <a:spcPts val="36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2021</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年可以称为全球“碳中和元年”。在联合国的呼吁下，全球已有</a:t>
            </a: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140</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多个国家和地区提出或重申在本世纪中叶实现碳中和（碳净零排放）的目标，以共同应对</a:t>
            </a: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21</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世纪日益严峻的全球气候变化问题。</a:t>
            </a:r>
          </a:p>
        </p:txBody>
      </p:sp>
    </p:spTree>
    <p:extLst>
      <p:ext uri="{BB962C8B-B14F-4D97-AF65-F5344CB8AC3E}">
        <p14:creationId xmlns:p14="http://schemas.microsoft.com/office/powerpoint/2010/main" val="37734310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467544" y="1607166"/>
            <a:ext cx="4572000" cy="1938992"/>
          </a:xfrm>
          <a:prstGeom prst="rect">
            <a:avLst/>
          </a:prstGeom>
        </p:spPr>
        <p:txBody>
          <a:bodyPr wrap="square">
            <a:spAutoFit/>
          </a:bodyPr>
          <a:lstStyle/>
          <a:p>
            <a:pPr>
              <a:lnSpc>
                <a:spcPts val="36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个别大国退出《巴黎协定》，低碳发展的规则、技术、标准和实现路径等，都将涉及未来残酷且激烈的国际博弈。</a:t>
            </a:r>
          </a:p>
        </p:txBody>
      </p:sp>
      <p:pic>
        <p:nvPicPr>
          <p:cNvPr id="38914" name="Picture 2" descr="https://gimg2.baidu.com/image_search/src=http%3A%2F%2Fpic3.zhimg.com%2Fv2-4d2710ced31fc48493f1fdbe10db21ce_r.jpg&amp;refer=http%3A%2F%2Fpic3.zhimg.com&amp;app=2002&amp;size=f9999,10000&amp;q=a80&amp;n=0&amp;g=0n&amp;fmt=auto?sec=1664506447&amp;t=3c23d1be6afa8bbd2beddcb87a393217"/>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327" t="1890" r="11578" b="10918"/>
          <a:stretch/>
        </p:blipFill>
        <p:spPr bwMode="auto">
          <a:xfrm>
            <a:off x="5436096" y="1607166"/>
            <a:ext cx="3168352" cy="21407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58902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1187624" y="1059582"/>
            <a:ext cx="6697054" cy="605294"/>
          </a:xfrm>
          <a:prstGeom prst="rect">
            <a:avLst/>
          </a:prstGeom>
        </p:spPr>
        <p:txBody>
          <a:bodyPr wrap="square">
            <a:spAutoFit/>
          </a:bodyPr>
          <a:lstStyle/>
          <a:p>
            <a:pPr>
              <a:lnSpc>
                <a:spcPts val="4000"/>
              </a:lnSpc>
            </a:pPr>
            <a:r>
              <a:rPr lang="zh-CN" altLang="en-US" sz="4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六是</a:t>
            </a:r>
            <a:r>
              <a:rPr lang="zh-CN" altLang="zh-CN" sz="4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科技革命创新突破期</a:t>
            </a:r>
          </a:p>
        </p:txBody>
      </p:sp>
      <p:pic>
        <p:nvPicPr>
          <p:cNvPr id="81922" name="Picture 2" descr="https://gimg2.baidu.com/image_search/src=http%3A%2F%2Fcdn.ce114.com%2F10%2Fimage%2F2019%2F0316_1552705980303116.jpeg&amp;refer=http%3A%2F%2Fcdn.ce114.com&amp;app=2002&amp;size=f9999,10000&amp;q=a80&amp;n=0&amp;g=0n&amp;fmt=auto?sec=1664549439&amp;t=ece9e0a5a8de02fbc8e9fa67f8c60d2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3728" y="1851670"/>
            <a:ext cx="4340208" cy="23762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09510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899592" y="1131590"/>
            <a:ext cx="7632848" cy="2862322"/>
          </a:xfrm>
          <a:prstGeom prst="rect">
            <a:avLst/>
          </a:prstGeom>
        </p:spPr>
        <p:txBody>
          <a:bodyPr wrap="square">
            <a:spAutoFit/>
          </a:bodyPr>
          <a:lstStyle/>
          <a:p>
            <a:pPr>
              <a:lnSpc>
                <a:spcPts val="36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智能技术拓展了人类活动的时空，同时也带来了人类劳动可能被逐渐取代、人类的世界控制权与主体地位可能被替代的新风险。技术创新要求未来的人类发展需要以人类命运共同体为价值尺度，化解各国政治、经济、金融、贸易等实际利益的国别分歧，保障人类在世界未来的可持续发展和主体性。</a:t>
            </a:r>
          </a:p>
        </p:txBody>
      </p:sp>
    </p:spTree>
    <p:extLst>
      <p:ext uri="{BB962C8B-B14F-4D97-AF65-F5344CB8AC3E}">
        <p14:creationId xmlns:p14="http://schemas.microsoft.com/office/powerpoint/2010/main" val="35802004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683568" y="1347614"/>
            <a:ext cx="7704856" cy="2400657"/>
          </a:xfrm>
          <a:prstGeom prst="rect">
            <a:avLst/>
          </a:prstGeom>
        </p:spPr>
        <p:txBody>
          <a:bodyPr wrap="square">
            <a:spAutoFit/>
          </a:bodyPr>
          <a:lstStyle/>
          <a:p>
            <a:pPr>
              <a:lnSpc>
                <a:spcPts val="36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习近平总书记阐述的“世界进入新的动荡变革期”，是对当今世界出现的国际变局、大国博弈、经济风险、社会思潮、气候变化、技术创新等新情况新变化作出的高度概括和科学判断。这些新情况新变化导致了世界新的动荡，也倒逼着世界的新变革。</a:t>
            </a:r>
          </a:p>
        </p:txBody>
      </p:sp>
    </p:spTree>
    <p:extLst>
      <p:ext uri="{BB962C8B-B14F-4D97-AF65-F5344CB8AC3E}">
        <p14:creationId xmlns:p14="http://schemas.microsoft.com/office/powerpoint/2010/main" val="11116886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611560" y="1203598"/>
            <a:ext cx="9073008" cy="568874"/>
          </a:xfrm>
          <a:prstGeom prst="rect">
            <a:avLst/>
          </a:prstGeom>
        </p:spPr>
        <p:txBody>
          <a:bodyPr wrap="square">
            <a:spAutoFit/>
          </a:bodyPr>
          <a:lstStyle/>
          <a:p>
            <a:pPr>
              <a:lnSpc>
                <a:spcPts val="4000"/>
              </a:lnSpc>
            </a:pPr>
            <a:r>
              <a:rPr lang="zh-CN"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a:t>
            </a:r>
            <a:r>
              <a:rPr lang="zh-CN" altLang="en-US"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三</a:t>
            </a:r>
            <a:r>
              <a:rPr lang="zh-CN"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）俄乌冲突</a:t>
            </a:r>
            <a:r>
              <a:rPr lang="zh-CN" altLang="en-US"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成为影响未来国际格局的重要变量</a:t>
            </a:r>
            <a:endParaRPr lang="zh-CN"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39938" name="Picture 2" descr="https://gimg2.baidu.com/image_search/src=http%3A%2F%2Fpic1.zhimg.com%2Fv2-40bd720f2704b83397d666a62f105534_400x224.jpg%3Fsource%3Dd16d100b&amp;refer=http%3A%2F%2Fpic1.zhimg.com&amp;app=2002&amp;size=f9999,10000&amp;q=a80&amp;n=0&amp;g=0n&amp;fmt=auto?sec=1664507025&amp;t=9450114d53e9d75d9b4dd419a6c4ec8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3768" y="2067693"/>
            <a:ext cx="3528392" cy="22419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3553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539552" y="1419622"/>
            <a:ext cx="5022304" cy="2400657"/>
          </a:xfrm>
          <a:prstGeom prst="rect">
            <a:avLst/>
          </a:prstGeom>
        </p:spPr>
        <p:txBody>
          <a:bodyPr wrap="square">
            <a:spAutoFit/>
          </a:bodyPr>
          <a:lstStyle/>
          <a:p>
            <a:pPr>
              <a:lnSpc>
                <a:spcPts val="36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当前和今后一个时期，是世界百年未有之大变局加速演进时期，毫无疑问，俄乌冲突是引发世界格局在某一时点从渐变转为突变的重要变量。</a:t>
            </a:r>
            <a:endPar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40964" name="Picture 4" descr="https://gimg2.baidu.com/image_search/src=http%3A%2F%2Fnimg.ws.126.net%2F%3Furl%3Dhttp%253A%252F%252Fdingyue.ws.126.net%252F2022%252F0726%252Fb77a0943j00rfl8vo0022c000ok00i4c.jpg%26thumbnail%3D660x2147483647%26quality%3D80%26type%3Djpg&amp;refer=http%3A%2F%2Fnimg.ws.126.net&amp;app=2002&amp;size=f9999,10000&amp;q=a80&amp;n=0&amp;g=0n&amp;fmt=auto?sec=1664508012&amp;t=d277facbfce8c449b8882a3797f9513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076" y="1588685"/>
            <a:ext cx="3024336" cy="22315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9185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683568" y="987574"/>
            <a:ext cx="7776864" cy="3503523"/>
          </a:xfrm>
          <a:prstGeom prst="rect">
            <a:avLst/>
          </a:prstGeom>
        </p:spPr>
        <p:txBody>
          <a:bodyPr wrap="square">
            <a:spAutoFit/>
          </a:bodyPr>
          <a:lstStyle/>
          <a:p>
            <a:pPr>
              <a:lnSpc>
                <a:spcPts val="38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21</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世纪的今天，世界又迎来大发展大变革大调整的时期。习近平总书记深刻指出：“</a:t>
            </a:r>
            <a:r>
              <a:rPr lang="zh-CN" altLang="zh-CN" sz="2400" b="1" dirty="0">
                <a:ln>
                  <a:solidFill>
                    <a:sysClr val="windowText" lastClr="000000"/>
                  </a:solidFill>
                </a:ln>
                <a:solidFill>
                  <a:schemeClr val="bg1"/>
                </a:solidFill>
                <a:effectLst>
                  <a:outerShdw blurRad="50800" dist="38100" dir="5400000" algn="t" rotWithShape="0">
                    <a:prstClr val="black">
                      <a:alpha val="40000"/>
                    </a:prstClr>
                  </a:outerShdw>
                </a:effectLst>
                <a:latin typeface="方正大黑简体" pitchFamily="65" charset="-122"/>
                <a:ea typeface="方正大黑简体" pitchFamily="65" charset="-122"/>
              </a:rPr>
              <a:t>当今世界正经历百年未有之大变局</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这是我们党立足中华民族伟大复兴战略全局，科学认识全球发展大势、深刻洞察世界格局变化而作出的重大判断，对于指导我们开启全面建设社会主义现代化国家新征程、夺取新时代中国特色社会主义新胜利，具有重大而深远的意义。  </a:t>
            </a:r>
          </a:p>
        </p:txBody>
      </p:sp>
    </p:spTree>
    <p:extLst>
      <p:ext uri="{BB962C8B-B14F-4D97-AF65-F5344CB8AC3E}">
        <p14:creationId xmlns:p14="http://schemas.microsoft.com/office/powerpoint/2010/main" val="14878627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flipH="1">
            <a:off x="611560" y="1131590"/>
            <a:ext cx="7992888" cy="1061189"/>
            <a:chOff x="3893226" y="287200"/>
            <a:chExt cx="4649250" cy="790365"/>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861636" y="296365"/>
              <a:ext cx="2680840" cy="781200"/>
            </a:xfrm>
            <a:prstGeom prst="rect">
              <a:avLst/>
            </a:prstGeom>
          </p:spPr>
        </p:pic>
        <p:sp>
          <p:nvSpPr>
            <p:cNvPr id="6" name="Freeform 56"/>
            <p:cNvSpPr>
              <a:spLocks/>
            </p:cNvSpPr>
            <p:nvPr/>
          </p:nvSpPr>
          <p:spPr bwMode="auto">
            <a:xfrm flipH="1">
              <a:off x="3893226" y="287200"/>
              <a:ext cx="4485846" cy="444660"/>
            </a:xfrm>
            <a:custGeom>
              <a:avLst/>
              <a:gdLst>
                <a:gd name="T0" fmla="*/ 2353 w 2385"/>
                <a:gd name="T1" fmla="*/ 0 h 425"/>
                <a:gd name="T2" fmla="*/ 0 w 2385"/>
                <a:gd name="T3" fmla="*/ 0 h 425"/>
                <a:gd name="T4" fmla="*/ 0 w 2385"/>
                <a:gd name="T5" fmla="*/ 425 h 425"/>
                <a:gd name="T6" fmla="*/ 2353 w 2385"/>
                <a:gd name="T7" fmla="*/ 425 h 425"/>
                <a:gd name="T8" fmla="*/ 2385 w 2385"/>
                <a:gd name="T9" fmla="*/ 393 h 425"/>
                <a:gd name="T10" fmla="*/ 2385 w 2385"/>
                <a:gd name="T11" fmla="*/ 32 h 425"/>
                <a:gd name="T12" fmla="*/ 2353 w 2385"/>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2385" h="425">
                  <a:moveTo>
                    <a:pt x="2353" y="0"/>
                  </a:moveTo>
                  <a:cubicBezTo>
                    <a:pt x="0" y="0"/>
                    <a:pt x="0" y="0"/>
                    <a:pt x="0" y="0"/>
                  </a:cubicBezTo>
                  <a:cubicBezTo>
                    <a:pt x="0" y="425"/>
                    <a:pt x="0" y="425"/>
                    <a:pt x="0" y="425"/>
                  </a:cubicBezTo>
                  <a:cubicBezTo>
                    <a:pt x="2353" y="425"/>
                    <a:pt x="2353" y="425"/>
                    <a:pt x="2353" y="425"/>
                  </a:cubicBezTo>
                  <a:cubicBezTo>
                    <a:pt x="2370" y="425"/>
                    <a:pt x="2385" y="411"/>
                    <a:pt x="2385" y="393"/>
                  </a:cubicBezTo>
                  <a:cubicBezTo>
                    <a:pt x="2385" y="32"/>
                    <a:pt x="2385" y="32"/>
                    <a:pt x="2385" y="32"/>
                  </a:cubicBezTo>
                  <a:cubicBezTo>
                    <a:pt x="2385" y="15"/>
                    <a:pt x="2370" y="0"/>
                    <a:pt x="2353" y="0"/>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sp>
        <p:nvSpPr>
          <p:cNvPr id="2" name="矩形 1"/>
          <p:cNvSpPr/>
          <p:nvPr/>
        </p:nvSpPr>
        <p:spPr>
          <a:xfrm>
            <a:off x="899592" y="1131590"/>
            <a:ext cx="7920880" cy="605294"/>
          </a:xfrm>
          <a:prstGeom prst="rect">
            <a:avLst/>
          </a:prstGeom>
        </p:spPr>
        <p:txBody>
          <a:bodyPr wrap="square">
            <a:spAutoFit/>
          </a:bodyPr>
          <a:lstStyle/>
          <a:p>
            <a:pPr>
              <a:lnSpc>
                <a:spcPts val="4000"/>
              </a:lnSpc>
            </a:pPr>
            <a:r>
              <a:rPr lang="zh-CN"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俄乌冲突成为世界百年大变局中的一个重要节点</a:t>
            </a:r>
            <a:endParaRPr lang="zh-CN" altLang="en-US"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41986" name="Picture 2" descr="https://pics4.baidu.com/feed/d31b0ef41bd5ad6e95c0bd662fa6cdd2b7fd3cfc.jpeg?token=aa1cd7578b45f28cf5139904eda33db8"/>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384" b="8490"/>
          <a:stretch/>
        </p:blipFill>
        <p:spPr bwMode="auto">
          <a:xfrm>
            <a:off x="2123893" y="1923678"/>
            <a:ext cx="4896544" cy="25301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24754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899592" y="1059582"/>
            <a:ext cx="7416824" cy="1015663"/>
          </a:xfrm>
          <a:prstGeom prst="rect">
            <a:avLst/>
          </a:prstGeom>
        </p:spPr>
        <p:txBody>
          <a:bodyPr wrap="square">
            <a:spAutoFit/>
          </a:bodyPr>
          <a:lstStyle/>
          <a:p>
            <a:pPr>
              <a:lnSpc>
                <a:spcPts val="36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俄乌冲突的影响远远超过了第二次世界大战以来的历次局部战争，将极大加速世界局势的演进。</a:t>
            </a:r>
            <a:endPar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43010" name="Picture 2" descr="https://gimg2.baidu.com/image_search/src=http%3A%2F%2Fp6.itc.cn%2Fimages01%2F20220301%2F29dbc3b9782b4f01bbcfbc5c147c83c0.jpeg&amp;refer=http%3A%2F%2Fp6.itc.cn&amp;app=2002&amp;size=f9999,10000&amp;q=a80&amp;n=0&amp;g=0n&amp;fmt=auto?sec=1664523645&amp;t=6801b69dcc1d8084fe4715e5f8dd5ec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490" b="7241"/>
          <a:stretch/>
        </p:blipFill>
        <p:spPr bwMode="auto">
          <a:xfrm>
            <a:off x="2483768" y="2283718"/>
            <a:ext cx="3888432" cy="205903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7645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971600" y="843558"/>
            <a:ext cx="7416824" cy="1938992"/>
          </a:xfrm>
          <a:prstGeom prst="rect">
            <a:avLst/>
          </a:prstGeom>
        </p:spPr>
        <p:txBody>
          <a:bodyPr wrap="square">
            <a:spAutoFit/>
          </a:bodyPr>
          <a:lstStyle/>
          <a:p>
            <a:pPr>
              <a:lnSpc>
                <a:spcPts val="3600"/>
              </a:lnSpc>
            </a:pPr>
            <a:r>
              <a:rPr lang="en-US" altLang="zh-CN" sz="2400" b="1" dirty="0">
                <a:ln>
                  <a:solidFill>
                    <a:sysClr val="windowText" lastClr="000000"/>
                  </a:solidFill>
                </a:ln>
                <a:solidFill>
                  <a:schemeClr val="bg1"/>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chemeClr val="bg1"/>
                </a:solidFill>
                <a:effectLst>
                  <a:outerShdw blurRad="50800" dist="38100" dir="5400000" algn="t" rotWithShape="0">
                    <a:prstClr val="black">
                      <a:alpha val="40000"/>
                    </a:prstClr>
                  </a:outerShdw>
                </a:effectLst>
                <a:latin typeface="方正大黑简体" pitchFamily="65" charset="-122"/>
                <a:ea typeface="方正大黑简体" pitchFamily="65" charset="-122"/>
              </a:rPr>
              <a:t>从时间点来看</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，这次冲突爆发于百年变局与世纪疫情的交织阶段，世界已经在发生深刻变革，这场冲突打破了旧有国际关系的僵化外壳，必将会为变革加油助力，使其由暗火焖烧转为燎原烈焰。</a:t>
            </a:r>
            <a:endPar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45058" name="Picture 2" descr="https://inews.gtimg.com/newsapp_bt/0/13413306424/10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19672" y="2859782"/>
            <a:ext cx="2760241" cy="16210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5060" name="Picture 4" descr="https://pics1.baidu.com/feed/1b4c510fd9f9d72a38190aee3375c93e359bbbaa.jpeg?token=3a108b843d59919dccf65ab00943459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88024" y="2859782"/>
            <a:ext cx="2881944" cy="16210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77142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467544" y="1336670"/>
            <a:ext cx="3960440" cy="2862322"/>
          </a:xfrm>
          <a:prstGeom prst="rect">
            <a:avLst/>
          </a:prstGeom>
        </p:spPr>
        <p:txBody>
          <a:bodyPr wrap="square">
            <a:spAutoFit/>
          </a:bodyPr>
          <a:lstStyle/>
          <a:p>
            <a:pPr>
              <a:lnSpc>
                <a:spcPts val="36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chemeClr val="bg1"/>
                </a:solidFill>
                <a:effectLst>
                  <a:outerShdw blurRad="50800" dist="38100" dir="5400000" algn="t" rotWithShape="0">
                    <a:prstClr val="black">
                      <a:alpha val="40000"/>
                    </a:prstClr>
                  </a:outerShdw>
                </a:effectLst>
                <a:latin typeface="方正大黑简体" pitchFamily="65" charset="-122"/>
                <a:ea typeface="方正大黑简体" pitchFamily="65" charset="-122"/>
              </a:rPr>
              <a:t>从地点来看</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，这次冲突爆发于世界上最发达的大陆也是两次世界大战主战场的欧洲，触发了世界一些主要大国最根本的利益和最敏感的神经</a:t>
            </a:r>
            <a:r>
              <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a:t>
            </a:r>
          </a:p>
        </p:txBody>
      </p:sp>
      <p:pic>
        <p:nvPicPr>
          <p:cNvPr id="44034" name="Picture 2" descr="https://gimg2.baidu.com/image_search/src=http%3A%2F%2Finews.gtimg.com%2Fnewsapp_bt%2F0%2F14550581283%2F1000&amp;refer=http%3A%2F%2Finews.gtimg.com&amp;app=2002&amp;size=f9999,10000&amp;q=a80&amp;n=0&amp;g=0n&amp;fmt=auto?sec=1664524108&amp;t=069258699a87eddd90b6d4bf182cdca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4008" y="1397734"/>
            <a:ext cx="3816424" cy="274019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3894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539552" y="987574"/>
            <a:ext cx="8280920" cy="1477328"/>
          </a:xfrm>
          <a:prstGeom prst="rect">
            <a:avLst/>
          </a:prstGeom>
        </p:spPr>
        <p:txBody>
          <a:bodyPr wrap="square">
            <a:spAutoFit/>
          </a:bodyPr>
          <a:lstStyle/>
          <a:p>
            <a:pPr>
              <a:lnSpc>
                <a:spcPts val="36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chemeClr val="bg1"/>
                </a:solidFill>
                <a:effectLst>
                  <a:outerShdw blurRad="50800" dist="38100" dir="5400000" algn="t" rotWithShape="0">
                    <a:prstClr val="black">
                      <a:alpha val="40000"/>
                    </a:prstClr>
                  </a:outerShdw>
                </a:effectLst>
                <a:latin typeface="方正大黑简体" pitchFamily="65" charset="-122"/>
                <a:ea typeface="方正大黑简体" pitchFamily="65" charset="-122"/>
              </a:rPr>
              <a:t>从参与方来看</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，这次冲突将当今世界上的两个核大国卷入其中，一个为直接交战方，一个动用直接出兵外的一切手段台前幕后变相参战，双方距兵戎相见只一步之遥</a:t>
            </a:r>
            <a:r>
              <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a:t>
            </a:r>
          </a:p>
        </p:txBody>
      </p:sp>
      <p:pic>
        <p:nvPicPr>
          <p:cNvPr id="46084" name="Picture 4" descr="https://gimg2.baidu.com/image_search/src=http%3A%2F%2Finews.gtimg.com%2Fnewsapp_bt%2F0%2F12186202345%2F641&amp;refer=http%3A%2F%2Finews.gtimg.com&amp;app=2002&amp;size=f9999,10000&amp;q=a80&amp;n=0&amp;g=0n&amp;fmt=auto?sec=1664525142&amp;t=8fc1c15f8d9bddd03c11f9ab4fa5af2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67744" y="2464902"/>
            <a:ext cx="4176464" cy="20914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3718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395536" y="1059582"/>
            <a:ext cx="4464496" cy="3323987"/>
          </a:xfrm>
          <a:prstGeom prst="rect">
            <a:avLst/>
          </a:prstGeom>
        </p:spPr>
        <p:txBody>
          <a:bodyPr wrap="square">
            <a:spAutoFit/>
          </a:bodyPr>
          <a:lstStyle/>
          <a:p>
            <a:pPr>
              <a:lnSpc>
                <a:spcPts val="3600"/>
              </a:lnSpc>
            </a:pPr>
            <a:r>
              <a:rPr lang="en-US"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000" b="1" dirty="0">
                <a:ln>
                  <a:solidFill>
                    <a:sysClr val="windowText" lastClr="000000"/>
                  </a:solidFill>
                </a:ln>
                <a:solidFill>
                  <a:schemeClr val="bg1"/>
                </a:solidFill>
                <a:effectLst>
                  <a:outerShdw blurRad="50800" dist="38100" dir="5400000" algn="t" rotWithShape="0">
                    <a:prstClr val="black">
                      <a:alpha val="40000"/>
                    </a:prstClr>
                  </a:outerShdw>
                </a:effectLst>
                <a:latin typeface="方正大黑简体" pitchFamily="65" charset="-122"/>
                <a:ea typeface="方正大黑简体" pitchFamily="65" charset="-122"/>
              </a:rPr>
              <a:t>从参与方的战略目的及投入的政治成本来看</a:t>
            </a:r>
            <a:r>
              <a:rPr lang="zh-CN"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，参与双方的战略目标之高、投入成本之大也为史上罕见，乌克兰全境已沦为战场，俄罗斯在安全领域中被逼到墙角后绝地反击，美国和北约作为实际上的参与方也押上了自身的霸主地位和联盟信誉</a:t>
            </a:r>
            <a:r>
              <a:rPr lang="zh-CN" altLang="en-US"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a:t>
            </a:r>
          </a:p>
        </p:txBody>
      </p:sp>
      <p:pic>
        <p:nvPicPr>
          <p:cNvPr id="47108" name="Picture 4" descr="https://inews.gtimg.com/newsapp_bt/0/14813331079/10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6056" y="1275605"/>
            <a:ext cx="3528392" cy="293055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595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pSp>
        <p:nvGrpSpPr>
          <p:cNvPr id="3" name="组合 2"/>
          <p:cNvGrpSpPr/>
          <p:nvPr/>
        </p:nvGrpSpPr>
        <p:grpSpPr>
          <a:xfrm flipH="1">
            <a:off x="611560" y="1203598"/>
            <a:ext cx="7992888" cy="1061189"/>
            <a:chOff x="3893226" y="287200"/>
            <a:chExt cx="4649250" cy="790365"/>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861636" y="296365"/>
              <a:ext cx="2680840" cy="781200"/>
            </a:xfrm>
            <a:prstGeom prst="rect">
              <a:avLst/>
            </a:prstGeom>
          </p:spPr>
        </p:pic>
        <p:sp>
          <p:nvSpPr>
            <p:cNvPr id="5" name="Freeform 56"/>
            <p:cNvSpPr>
              <a:spLocks/>
            </p:cNvSpPr>
            <p:nvPr/>
          </p:nvSpPr>
          <p:spPr bwMode="auto">
            <a:xfrm flipH="1">
              <a:off x="3893226" y="287200"/>
              <a:ext cx="4485846" cy="444660"/>
            </a:xfrm>
            <a:custGeom>
              <a:avLst/>
              <a:gdLst>
                <a:gd name="T0" fmla="*/ 2353 w 2385"/>
                <a:gd name="T1" fmla="*/ 0 h 425"/>
                <a:gd name="T2" fmla="*/ 0 w 2385"/>
                <a:gd name="T3" fmla="*/ 0 h 425"/>
                <a:gd name="T4" fmla="*/ 0 w 2385"/>
                <a:gd name="T5" fmla="*/ 425 h 425"/>
                <a:gd name="T6" fmla="*/ 2353 w 2385"/>
                <a:gd name="T7" fmla="*/ 425 h 425"/>
                <a:gd name="T8" fmla="*/ 2385 w 2385"/>
                <a:gd name="T9" fmla="*/ 393 h 425"/>
                <a:gd name="T10" fmla="*/ 2385 w 2385"/>
                <a:gd name="T11" fmla="*/ 32 h 425"/>
                <a:gd name="T12" fmla="*/ 2353 w 2385"/>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2385" h="425">
                  <a:moveTo>
                    <a:pt x="2353" y="0"/>
                  </a:moveTo>
                  <a:cubicBezTo>
                    <a:pt x="0" y="0"/>
                    <a:pt x="0" y="0"/>
                    <a:pt x="0" y="0"/>
                  </a:cubicBezTo>
                  <a:cubicBezTo>
                    <a:pt x="0" y="425"/>
                    <a:pt x="0" y="425"/>
                    <a:pt x="0" y="425"/>
                  </a:cubicBezTo>
                  <a:cubicBezTo>
                    <a:pt x="2353" y="425"/>
                    <a:pt x="2353" y="425"/>
                    <a:pt x="2353" y="425"/>
                  </a:cubicBezTo>
                  <a:cubicBezTo>
                    <a:pt x="2370" y="425"/>
                    <a:pt x="2385" y="411"/>
                    <a:pt x="2385" y="393"/>
                  </a:cubicBezTo>
                  <a:cubicBezTo>
                    <a:pt x="2385" y="32"/>
                    <a:pt x="2385" y="32"/>
                    <a:pt x="2385" y="32"/>
                  </a:cubicBezTo>
                  <a:cubicBezTo>
                    <a:pt x="2385" y="15"/>
                    <a:pt x="2370" y="0"/>
                    <a:pt x="2353" y="0"/>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sp>
        <p:nvSpPr>
          <p:cNvPr id="2" name="矩形 1"/>
          <p:cNvSpPr/>
          <p:nvPr/>
        </p:nvSpPr>
        <p:spPr>
          <a:xfrm>
            <a:off x="1043608" y="1215903"/>
            <a:ext cx="8535473" cy="605294"/>
          </a:xfrm>
          <a:prstGeom prst="rect">
            <a:avLst/>
          </a:prstGeom>
        </p:spPr>
        <p:txBody>
          <a:bodyPr wrap="square">
            <a:spAutoFit/>
          </a:bodyPr>
          <a:lstStyle/>
          <a:p>
            <a:pPr>
              <a:lnSpc>
                <a:spcPts val="4000"/>
              </a:lnSpc>
            </a:pPr>
            <a:r>
              <a:rPr lang="zh-CN"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俄乌冲突让越来越多国家看清美国的真实面目</a:t>
            </a:r>
            <a:endParaRPr lang="zh-CN" altLang="en-US"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6" name="Picture 2" descr="https://gimg2.baidu.com/image_search/src=http%3A%2F%2Fgss0.baidu.com%2F7LsWdDW5_xN3otqbppnN2DJv%2Fzhidao%2Fpic%2Fitem%2F9922720e0cf3d7cab1df6054ff1fbe096b63a9e3.jpg&amp;refer=http%3A%2F%2Fgss0.baidu.com&amp;app=2002&amp;size=f9999,10000&amp;q=a80&amp;n=0&amp;g=0n&amp;fmt=auto?sec=1664525117&amp;t=6d63143c0733c8e8f227d8a2947245b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23728" y="2277092"/>
            <a:ext cx="5011576" cy="1933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26611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683568" y="915566"/>
            <a:ext cx="7776864" cy="1938992"/>
          </a:xfrm>
          <a:prstGeom prst="rect">
            <a:avLst/>
          </a:prstGeom>
        </p:spPr>
        <p:txBody>
          <a:bodyPr wrap="square">
            <a:spAutoFit/>
          </a:bodyPr>
          <a:lstStyle/>
          <a:p>
            <a:pPr>
              <a:lnSpc>
                <a:spcPts val="36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长期以来，美国利用军事霸权、美元霸权，肆意对他国发动战争、实施制裁，严重破坏以联合国为核心的国际体系和以国际法为基础的国际秩序，严重损害包括其盟友在内的世界各国利益。</a:t>
            </a:r>
            <a:endPar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48130" name="Picture 2" descr="https://gimg2.baidu.com/image_search/src=http%3A%2F%2F5b0988e595225.cdn.sohucs.com%2Fimages%2F20171021%2F3b5a9fb976934e89a270439fbc12b0ca.png&amp;refer=http%3A%2F%2F5b0988e595225.cdn.sohucs.com&amp;app=2002&amp;size=f9999,10000&amp;q=a80&amp;n=0&amp;g=0n&amp;fmt=auto?sec=1664526254&amp;t=708651042c3a50fb9dac3a2b0f20393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5656" y="2787774"/>
            <a:ext cx="2774265" cy="18442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8132" name="Picture 4" descr="https://gimg2.baidu.com/image_search/src=http%3A%2F%2Fwzcj.wanzhouhr.com%2Fd%2Ffile%2F20210912%2Fbrnwigngkpen.jpg&amp;refer=http%3A%2F%2Fwzcj.wanzhouhr.com&amp;app=2002&amp;size=f9999,10000&amp;q=a80&amp;n=0&amp;g=0n&amp;fmt=auto?sec=1664526421&amp;t=d9389280b2eb514402f0d182f041db9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60032" y="2787774"/>
            <a:ext cx="3118835" cy="18442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9589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683568" y="987574"/>
            <a:ext cx="8064896" cy="2400657"/>
          </a:xfrm>
          <a:prstGeom prst="rect">
            <a:avLst/>
          </a:prstGeom>
        </p:spPr>
        <p:txBody>
          <a:bodyPr wrap="square">
            <a:spAutoFit/>
          </a:bodyPr>
          <a:lstStyle/>
          <a:p>
            <a:pPr>
              <a:lnSpc>
                <a:spcPts val="36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世界上越来越多人已经看清，为维护自身霸权，美国不仅推动俄乌冲突一步步升级，拉拢西方国家对俄施加极端制裁，冲击全球经济民生，还强化美国主导的军事同盟体系，大搞集团政治、阵营对抗，严重破坏全球治理体系，令进入动荡变革期的世界面临更多难题。</a:t>
            </a:r>
            <a:endPar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50178" name="Picture 2" descr="https://gimg2.baidu.com/image_search/src=http%3A%2F%2Fnimg.ws.126.net%2F%3Furl%3Dhttp%253A%252F%252Fdingyue.ws.126.net%252F2021%252F1018%252F937fcfb0j00r1627i002hc000jp00c5m.jpg%26thumbnail%3D650x2147483647%26quality%3D80%26type%3Djpg&amp;refer=http%3A%2F%2Fnimg.ws.126.net&amp;app=2002&amp;size=f9999,10000&amp;q=a80&amp;n=0&amp;g=0n&amp;fmt=auto?sec=1664526614&amp;t=4836adfd0868ae82c3e1a5b90e7a2f8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00192" y="3003798"/>
            <a:ext cx="2326383" cy="14351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18613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467544" y="1278598"/>
            <a:ext cx="3888432" cy="2925288"/>
          </a:xfrm>
          <a:prstGeom prst="rect">
            <a:avLst/>
          </a:prstGeom>
        </p:spPr>
        <p:txBody>
          <a:bodyPr wrap="square">
            <a:spAutoFit/>
          </a:bodyPr>
          <a:lstStyle/>
          <a:p>
            <a:pPr>
              <a:lnSpc>
                <a:spcPts val="4500"/>
              </a:lnSpc>
            </a:pPr>
            <a:r>
              <a:rPr lang="en-US"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得道多助，失道寡助。作为世界最大乱源的美国，其霸权的衰落与世界的多极化趋势一样不可逆转。</a:t>
            </a:r>
            <a:endParaRPr lang="zh-CN" altLang="en-US"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4008" y="1377168"/>
            <a:ext cx="3816424" cy="27281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28588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pic>
        <p:nvPicPr>
          <p:cNvPr id="3" name="习近平：当今世界正经历百年未有大变局">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cstate="print"/>
          <a:stretch>
            <a:fillRect/>
          </a:stretch>
        </p:blipFill>
        <p:spPr>
          <a:xfrm>
            <a:off x="1331640" y="771550"/>
            <a:ext cx="6272697" cy="3528392"/>
          </a:xfrm>
          <a:prstGeom prst="rect">
            <a:avLst/>
          </a:prstGeom>
          <a:ln w="57150">
            <a:solidFill>
              <a:schemeClr val="tx1"/>
            </a:solidFill>
          </a:ln>
        </p:spPr>
      </p:pic>
      <p:sp>
        <p:nvSpPr>
          <p:cNvPr id="4" name="矩形 3"/>
          <p:cNvSpPr/>
          <p:nvPr/>
        </p:nvSpPr>
        <p:spPr>
          <a:xfrm>
            <a:off x="2411760" y="4283379"/>
            <a:ext cx="4830168" cy="471796"/>
          </a:xfrm>
          <a:prstGeom prst="rect">
            <a:avLst/>
          </a:prstGeom>
        </p:spPr>
        <p:txBody>
          <a:bodyPr wrap="square">
            <a:spAutoFit/>
          </a:bodyPr>
          <a:lstStyle/>
          <a:p>
            <a:pPr>
              <a:lnSpc>
                <a:spcPts val="3400"/>
              </a:lnSpc>
            </a:pPr>
            <a:r>
              <a:rPr lang="zh-CN" altLang="en-US" sz="16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习近平：当今世界正经历百年未有大变局</a:t>
            </a:r>
          </a:p>
        </p:txBody>
      </p:sp>
    </p:spTree>
    <p:extLst>
      <p:ext uri="{BB962C8B-B14F-4D97-AF65-F5344CB8AC3E}">
        <p14:creationId xmlns:p14="http://schemas.microsoft.com/office/powerpoint/2010/main" val="43478025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899592" y="1563638"/>
            <a:ext cx="7488832" cy="1938992"/>
          </a:xfrm>
          <a:prstGeom prst="rect">
            <a:avLst/>
          </a:prstGeom>
        </p:spPr>
        <p:txBody>
          <a:bodyPr wrap="square">
            <a:spAutoFit/>
          </a:bodyPr>
          <a:lstStyle/>
          <a:p>
            <a:pPr>
              <a:lnSpc>
                <a:spcPts val="36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西班牙政治分析家马诺洛</a:t>
            </a: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莫内雷说：</a:t>
            </a: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一个普遍共识是，我们正处于时代转型中，其特点是美国霸权的衰落和新势力的出现，这些新势力在客观上质疑美国定义的秩序，我们正在向多极世界过渡。</a:t>
            </a:r>
          </a:p>
        </p:txBody>
      </p:sp>
    </p:spTree>
    <p:extLst>
      <p:ext uri="{BB962C8B-B14F-4D97-AF65-F5344CB8AC3E}">
        <p14:creationId xmlns:p14="http://schemas.microsoft.com/office/powerpoint/2010/main" val="4126779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pSp>
        <p:nvGrpSpPr>
          <p:cNvPr id="3" name="组合 2"/>
          <p:cNvGrpSpPr/>
          <p:nvPr/>
        </p:nvGrpSpPr>
        <p:grpSpPr>
          <a:xfrm flipH="1">
            <a:off x="323528" y="1324734"/>
            <a:ext cx="8460432" cy="1061189"/>
            <a:chOff x="3893226" y="287200"/>
            <a:chExt cx="4649250" cy="790365"/>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861636" y="296365"/>
              <a:ext cx="2680840" cy="781200"/>
            </a:xfrm>
            <a:prstGeom prst="rect">
              <a:avLst/>
            </a:prstGeom>
          </p:spPr>
        </p:pic>
        <p:sp>
          <p:nvSpPr>
            <p:cNvPr id="5" name="Freeform 56"/>
            <p:cNvSpPr>
              <a:spLocks/>
            </p:cNvSpPr>
            <p:nvPr/>
          </p:nvSpPr>
          <p:spPr bwMode="auto">
            <a:xfrm flipH="1">
              <a:off x="3893226" y="287200"/>
              <a:ext cx="4485846" cy="444660"/>
            </a:xfrm>
            <a:custGeom>
              <a:avLst/>
              <a:gdLst>
                <a:gd name="T0" fmla="*/ 2353 w 2385"/>
                <a:gd name="T1" fmla="*/ 0 h 425"/>
                <a:gd name="T2" fmla="*/ 0 w 2385"/>
                <a:gd name="T3" fmla="*/ 0 h 425"/>
                <a:gd name="T4" fmla="*/ 0 w 2385"/>
                <a:gd name="T5" fmla="*/ 425 h 425"/>
                <a:gd name="T6" fmla="*/ 2353 w 2385"/>
                <a:gd name="T7" fmla="*/ 425 h 425"/>
                <a:gd name="T8" fmla="*/ 2385 w 2385"/>
                <a:gd name="T9" fmla="*/ 393 h 425"/>
                <a:gd name="T10" fmla="*/ 2385 w 2385"/>
                <a:gd name="T11" fmla="*/ 32 h 425"/>
                <a:gd name="T12" fmla="*/ 2353 w 2385"/>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2385" h="425">
                  <a:moveTo>
                    <a:pt x="2353" y="0"/>
                  </a:moveTo>
                  <a:cubicBezTo>
                    <a:pt x="0" y="0"/>
                    <a:pt x="0" y="0"/>
                    <a:pt x="0" y="0"/>
                  </a:cubicBezTo>
                  <a:cubicBezTo>
                    <a:pt x="0" y="425"/>
                    <a:pt x="0" y="425"/>
                    <a:pt x="0" y="425"/>
                  </a:cubicBezTo>
                  <a:cubicBezTo>
                    <a:pt x="2353" y="425"/>
                    <a:pt x="2353" y="425"/>
                    <a:pt x="2353" y="425"/>
                  </a:cubicBezTo>
                  <a:cubicBezTo>
                    <a:pt x="2370" y="425"/>
                    <a:pt x="2385" y="411"/>
                    <a:pt x="2385" y="393"/>
                  </a:cubicBezTo>
                  <a:cubicBezTo>
                    <a:pt x="2385" y="32"/>
                    <a:pt x="2385" y="32"/>
                    <a:pt x="2385" y="32"/>
                  </a:cubicBezTo>
                  <a:cubicBezTo>
                    <a:pt x="2385" y="15"/>
                    <a:pt x="2370" y="0"/>
                    <a:pt x="2353" y="0"/>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sp>
        <p:nvSpPr>
          <p:cNvPr id="2" name="矩形 1"/>
          <p:cNvSpPr/>
          <p:nvPr/>
        </p:nvSpPr>
        <p:spPr>
          <a:xfrm>
            <a:off x="699048" y="1316466"/>
            <a:ext cx="8100392" cy="605294"/>
          </a:xfrm>
          <a:prstGeom prst="rect">
            <a:avLst/>
          </a:prstGeom>
        </p:spPr>
        <p:txBody>
          <a:bodyPr wrap="square">
            <a:spAutoFit/>
          </a:bodyPr>
          <a:lstStyle/>
          <a:p>
            <a:pPr>
              <a:lnSpc>
                <a:spcPts val="4000"/>
              </a:lnSpc>
            </a:pPr>
            <a:r>
              <a:rPr lang="zh-CN"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俄乌冲突激发了大多数国家和地区战略自主的意识</a:t>
            </a:r>
            <a:endParaRPr lang="zh-CN" altLang="en-US"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52226" name="Picture 2" descr="https://gimg2.baidu.com/image_search/src=http%3A%2F%2Fpic.vjshi.com%2F2019-10-22%2F7faf3a418cd791987ce02d3aaa4ec66c%2F00001.jpg%3Fx-oss-process%3Dstyle%2Fwatermark&amp;refer=http%3A%2F%2Fpic.vjshi.com&amp;app=2002&amp;size=f9999,10000&amp;q=a80&amp;n=0&amp;g=0n&amp;fmt=auto?sec=1664527523&amp;t=7470c89863ba9067ee454da46e57271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9752" y="2067694"/>
            <a:ext cx="4248472" cy="238976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44656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827584" y="1131590"/>
            <a:ext cx="7848872" cy="1477328"/>
          </a:xfrm>
          <a:prstGeom prst="rect">
            <a:avLst/>
          </a:prstGeom>
        </p:spPr>
        <p:txBody>
          <a:bodyPr wrap="square">
            <a:spAutoFit/>
          </a:bodyPr>
          <a:lstStyle/>
          <a:p>
            <a:pPr>
              <a:lnSpc>
                <a:spcPts val="36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俄乌冲突爆发后，美国、北约组织以及一些盟友国家和地区已经发起多轮对俄罗斯的制裁，然而在联合国</a:t>
            </a: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190</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多个成员国当中，有</a:t>
            </a: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140</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多个国家没有参与制裁。</a:t>
            </a:r>
            <a:endPar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53250" name="Picture 2" descr="https://gimg2.baidu.com/image_search/src=http%3A%2F%2Fpuui.qpic.cn%2Fvpic_cover%2Fj3329e5iojr%2Fj3329e5iojr_hz.jpg%2F1280&amp;refer=http%3A%2F%2Fpuui.qpic.cn&amp;app=2002&amp;size=f9999,10000&amp;q=a80&amp;n=0&amp;g=0n&amp;fmt=auto?sec=1664527645&amp;t=5896e125dc0e37bf4ab16bc05c9571b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6056" y="2715766"/>
            <a:ext cx="2880320" cy="16201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3252" name="Picture 4" descr="https://gimg2.baidu.com/image_search/src=http%3A%2F%2Fnimg.ws.126.net%2F%3Furl%3Dhttp%253A%252F%252Fvideoimg.ws.126.net%252Fcover%252F20220227%252FlmaOuBRqP_cover.jpg%26thumbnail%3D750x2147483647%26quality%3D75%26type%3Djpg&amp;refer=http%3A%2F%2Fnimg.ws.126.net&amp;app=2002&amp;size=f9999,10000&amp;q=a80&amp;n=0&amp;g=0n&amp;fmt=auto?sec=1664527718&amp;t=76c7bfaa2945961204344a46e4902de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3648" y="2715766"/>
            <a:ext cx="2592288" cy="16210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553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755576" y="987574"/>
            <a:ext cx="7560840" cy="1985352"/>
          </a:xfrm>
          <a:prstGeom prst="rect">
            <a:avLst/>
          </a:prstGeom>
        </p:spPr>
        <p:txBody>
          <a:bodyPr wrap="square">
            <a:spAutoFit/>
          </a:bodyPr>
          <a:lstStyle/>
          <a:p>
            <a:pPr>
              <a:lnSpc>
                <a:spcPts val="3000"/>
              </a:lnSpc>
            </a:pPr>
            <a:r>
              <a:rPr lang="en-US"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这些国家包括金砖国家机制中的所有国家，集安组织中的主要国家，欧亚联盟的主要国家，共建</a:t>
            </a:r>
            <a:r>
              <a:rPr lang="en-US"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a:t>
            </a:r>
            <a:r>
              <a:rPr lang="zh-CN"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一带一路</a:t>
            </a:r>
            <a:r>
              <a:rPr lang="en-US"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a:t>
            </a:r>
            <a:r>
              <a:rPr lang="zh-CN"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的相关国家。这表明，世界上绝大多数发展中国家已经觉醒，世界上占绝大多数的国家不再跟着美国的指挥棒旋转，原有已经板结的以美国霸权霸凌霸道为粘合剂的世界板块被剧烈撞击。</a:t>
            </a:r>
            <a:endParaRPr lang="zh-CN" altLang="en-US"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54274" name="Picture 2" descr="https://gimg2.baidu.com/image_search/src=http%3A%2F%2Fi5.hexun.com%2F2018-07-23%2F193541672.jpg&amp;refer=http%3A%2F%2Fi5.hexun.com&amp;app=2002&amp;size=f9999,10000&amp;q=a80&amp;n=0&amp;g=0n&amp;fmt=auto?sec=1664527815&amp;t=6e797ad3ec87c019c85295874a682f4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600" y="3147814"/>
            <a:ext cx="2131522" cy="13483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4276" name="Picture 4" descr="图片"/>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62168" y="3147814"/>
            <a:ext cx="2289952" cy="136713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4278" name="Picture 6" descr="https://gimg2.baidu.com/image_search/src=http%3A%2F%2Fp1.itc.cn%2Fq_70%2Fimages03%2F20211011%2F12747a1527db4749aa7386d80a6814b0.png&amp;refer=http%3A%2F%2Fp1.itc.cn&amp;app=2002&amp;size=f9999,10000&amp;q=a80&amp;n=0&amp;g=0n&amp;fmt=auto?sec=1664528069&amp;t=1bf7d1e2dbe32c087e8eefc53185bc19"/>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 r="-674" b="3952"/>
          <a:stretch/>
        </p:blipFill>
        <p:spPr bwMode="auto">
          <a:xfrm>
            <a:off x="6156175" y="3174068"/>
            <a:ext cx="2174153" cy="13221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77473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251520" y="1419622"/>
            <a:ext cx="4896544" cy="2528897"/>
          </a:xfrm>
          <a:prstGeom prst="rect">
            <a:avLst/>
          </a:prstGeom>
        </p:spPr>
        <p:txBody>
          <a:bodyPr wrap="square">
            <a:spAutoFit/>
          </a:bodyPr>
          <a:lstStyle/>
          <a:p>
            <a:pPr>
              <a:lnSpc>
                <a:spcPts val="38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俄乌冲突再一次唤醒了这些国家的强国梦和战略自主的内在需求。这些国家的意识觉醒和未来可能采取的战略策略，将会逐渐影响到整个世界格局的进一步调整与演化。</a:t>
            </a:r>
          </a:p>
        </p:txBody>
      </p:sp>
      <p:pic>
        <p:nvPicPr>
          <p:cNvPr id="55298" name="Picture 2" descr="https://gimg2.baidu.com/image_search/src=http%3A%2F%2Fimage.thepaper.cn%2Fwap%2Fimage%2F31%2F537%2F36.jpg&amp;refer=http%3A%2F%2Fimage.thepaper.cn&amp;app=2002&amp;size=f9999,10000&amp;q=a80&amp;n=0&amp;g=0n&amp;fmt=auto?sec=1664528266&amp;t=bc5c32f9bdd8359ca50619d320f5c2f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4087" y="1635646"/>
            <a:ext cx="3571597" cy="22322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43276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pSp>
        <p:nvGrpSpPr>
          <p:cNvPr id="3" name="组合 2"/>
          <p:cNvGrpSpPr/>
          <p:nvPr/>
        </p:nvGrpSpPr>
        <p:grpSpPr>
          <a:xfrm flipH="1">
            <a:off x="467544" y="1327726"/>
            <a:ext cx="7396908" cy="1061189"/>
            <a:chOff x="3893226" y="287200"/>
            <a:chExt cx="4649250" cy="790365"/>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861636" y="296365"/>
              <a:ext cx="2680840" cy="781200"/>
            </a:xfrm>
            <a:prstGeom prst="rect">
              <a:avLst/>
            </a:prstGeom>
          </p:spPr>
        </p:pic>
        <p:sp>
          <p:nvSpPr>
            <p:cNvPr id="5" name="Freeform 56"/>
            <p:cNvSpPr>
              <a:spLocks/>
            </p:cNvSpPr>
            <p:nvPr/>
          </p:nvSpPr>
          <p:spPr bwMode="auto">
            <a:xfrm flipH="1">
              <a:off x="3893226" y="287200"/>
              <a:ext cx="4485846" cy="444660"/>
            </a:xfrm>
            <a:custGeom>
              <a:avLst/>
              <a:gdLst>
                <a:gd name="T0" fmla="*/ 2353 w 2385"/>
                <a:gd name="T1" fmla="*/ 0 h 425"/>
                <a:gd name="T2" fmla="*/ 0 w 2385"/>
                <a:gd name="T3" fmla="*/ 0 h 425"/>
                <a:gd name="T4" fmla="*/ 0 w 2385"/>
                <a:gd name="T5" fmla="*/ 425 h 425"/>
                <a:gd name="T6" fmla="*/ 2353 w 2385"/>
                <a:gd name="T7" fmla="*/ 425 h 425"/>
                <a:gd name="T8" fmla="*/ 2385 w 2385"/>
                <a:gd name="T9" fmla="*/ 393 h 425"/>
                <a:gd name="T10" fmla="*/ 2385 w 2385"/>
                <a:gd name="T11" fmla="*/ 32 h 425"/>
                <a:gd name="T12" fmla="*/ 2353 w 2385"/>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2385" h="425">
                  <a:moveTo>
                    <a:pt x="2353" y="0"/>
                  </a:moveTo>
                  <a:cubicBezTo>
                    <a:pt x="0" y="0"/>
                    <a:pt x="0" y="0"/>
                    <a:pt x="0" y="0"/>
                  </a:cubicBezTo>
                  <a:cubicBezTo>
                    <a:pt x="0" y="425"/>
                    <a:pt x="0" y="425"/>
                    <a:pt x="0" y="425"/>
                  </a:cubicBezTo>
                  <a:cubicBezTo>
                    <a:pt x="2353" y="425"/>
                    <a:pt x="2353" y="425"/>
                    <a:pt x="2353" y="425"/>
                  </a:cubicBezTo>
                  <a:cubicBezTo>
                    <a:pt x="2370" y="425"/>
                    <a:pt x="2385" y="411"/>
                    <a:pt x="2385" y="393"/>
                  </a:cubicBezTo>
                  <a:cubicBezTo>
                    <a:pt x="2385" y="32"/>
                    <a:pt x="2385" y="32"/>
                    <a:pt x="2385" y="32"/>
                  </a:cubicBezTo>
                  <a:cubicBezTo>
                    <a:pt x="2385" y="15"/>
                    <a:pt x="2370" y="0"/>
                    <a:pt x="2353" y="0"/>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sp>
        <p:nvSpPr>
          <p:cNvPr id="2" name="矩形 1"/>
          <p:cNvSpPr/>
          <p:nvPr/>
        </p:nvSpPr>
        <p:spPr>
          <a:xfrm>
            <a:off x="1043608" y="1337039"/>
            <a:ext cx="6676828" cy="605294"/>
          </a:xfrm>
          <a:prstGeom prst="rect">
            <a:avLst/>
          </a:prstGeom>
        </p:spPr>
        <p:txBody>
          <a:bodyPr wrap="square">
            <a:spAutoFit/>
          </a:bodyPr>
          <a:lstStyle/>
          <a:p>
            <a:pPr>
              <a:lnSpc>
                <a:spcPts val="4000"/>
              </a:lnSpc>
            </a:pPr>
            <a:r>
              <a:rPr lang="zh-CN"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俄乌冲突不会改变和平与发展的时代主题</a:t>
            </a:r>
            <a:endParaRPr lang="zh-CN" altLang="en-US"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56322" name="Picture 2" descr="https://gimg2.baidu.com/image_search/src=http%3A%2F%2Fwww.gonghuiwang.cn%2Fattached%2Fimage%2F20160414%2F20160414232717971797.jpg&amp;refer=http%3A%2F%2Fwww.gonghuiwang.cn&amp;app=2002&amp;size=f9999,10000&amp;q=a80&amp;n=0&amp;g=0n&amp;fmt=auto?sec=1664539798&amp;t=2b7f33c3427b81cf79bcf324d3a6a38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00138" y="2211709"/>
            <a:ext cx="3628046" cy="22675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73492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323528" y="1203598"/>
            <a:ext cx="4824536" cy="2657138"/>
          </a:xfrm>
          <a:prstGeom prst="rect">
            <a:avLst/>
          </a:prstGeom>
        </p:spPr>
        <p:txBody>
          <a:bodyPr wrap="square">
            <a:spAutoFit/>
          </a:bodyPr>
          <a:lstStyle/>
          <a:p>
            <a:pPr>
              <a:lnSpc>
                <a:spcPts val="40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习近平主席在金砖国家工商论坛开幕式主旨演讲中提出的时代之问：世界向何处去？和平还是战争？发展还是衰退？开放还是封闭？合作还是对抗？</a:t>
            </a:r>
            <a:endPar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57346" name="Picture 2" descr="http://www.gov.cn/xinwen/2022-06/22/5697150/images/1acb1d257ad7463fa96f2f08b83b895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2080" y="1380038"/>
            <a:ext cx="3621455" cy="248069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5239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971600" y="1243654"/>
            <a:ext cx="7920880" cy="2348207"/>
          </a:xfrm>
          <a:prstGeom prst="rect">
            <a:avLst/>
          </a:prstGeom>
        </p:spPr>
        <p:txBody>
          <a:bodyPr wrap="square">
            <a:spAutoFit/>
          </a:bodyPr>
          <a:lstStyle/>
          <a:p>
            <a:pPr>
              <a:lnSpc>
                <a:spcPts val="4500"/>
              </a:lnSpc>
            </a:pPr>
            <a:r>
              <a:rPr lang="en-US"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要团结协作，共同维护世界和平稳定</a:t>
            </a:r>
            <a:endParaRPr lang="en-US"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a:p>
            <a:pPr>
              <a:lnSpc>
                <a:spcPts val="4500"/>
              </a:lnSpc>
            </a:pPr>
            <a:r>
              <a:rPr lang="en-US"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要守望相助，共同促进全球可持续发展</a:t>
            </a:r>
            <a:endParaRPr lang="en-US"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a:p>
            <a:pPr>
              <a:lnSpc>
                <a:spcPts val="4500"/>
              </a:lnSpc>
            </a:pPr>
            <a:r>
              <a:rPr lang="en-US"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要同舟共济，共同实现合作共赢</a:t>
            </a:r>
            <a:endParaRPr lang="en-US"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a:p>
            <a:pPr>
              <a:lnSpc>
                <a:spcPts val="4500"/>
              </a:lnSpc>
            </a:pPr>
            <a:r>
              <a:rPr lang="en-US"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要包容并蓄，共同扩大开放融合</a:t>
            </a:r>
            <a:endParaRPr lang="zh-CN" altLang="en-US"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3"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 r="92290" b="-9583"/>
          <a:stretch/>
        </p:blipFill>
        <p:spPr bwMode="auto">
          <a:xfrm>
            <a:off x="1250521" y="1491630"/>
            <a:ext cx="657183" cy="374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 r="92290" b="-9583"/>
          <a:stretch/>
        </p:blipFill>
        <p:spPr bwMode="auto">
          <a:xfrm>
            <a:off x="1259632" y="2067694"/>
            <a:ext cx="657183" cy="374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 r="92290" b="-9583"/>
          <a:stretch/>
        </p:blipFill>
        <p:spPr bwMode="auto">
          <a:xfrm>
            <a:off x="1250521" y="2643758"/>
            <a:ext cx="657183" cy="374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 r="92290" b="-9583"/>
          <a:stretch/>
        </p:blipFill>
        <p:spPr bwMode="auto">
          <a:xfrm>
            <a:off x="1259632" y="3219822"/>
            <a:ext cx="657183" cy="374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41344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1187624" y="1131590"/>
            <a:ext cx="7344816" cy="2977738"/>
          </a:xfrm>
          <a:prstGeom prst="rect">
            <a:avLst/>
          </a:prstGeom>
        </p:spPr>
        <p:txBody>
          <a:bodyPr wrap="square">
            <a:spAutoFit/>
          </a:bodyPr>
          <a:lstStyle/>
          <a:p>
            <a:pPr>
              <a:lnSpc>
                <a:spcPts val="4500"/>
              </a:lnSpc>
            </a:pP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世界各国、各地区经济联系从来没有像今天这样紧密</a:t>
            </a:r>
            <a:endPar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a:p>
            <a:pPr>
              <a:lnSpc>
                <a:spcPts val="4500"/>
              </a:lnSpc>
            </a:pP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人民交往、文化交流和国际社会发展从来没有像今天这样频繁和迅速</a:t>
            </a:r>
            <a:endPar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a:p>
            <a:pPr>
              <a:lnSpc>
                <a:spcPts val="4500"/>
              </a:lnSpc>
            </a:pP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人类面临的共同挑战和问题从来没有像今天这样严峻</a:t>
            </a:r>
            <a:endPar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a:p>
            <a:pPr>
              <a:lnSpc>
                <a:spcPts val="4500"/>
              </a:lnSpc>
            </a:pP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弥合全球化的大分化从来没有像今天这样紧迫</a:t>
            </a:r>
            <a:endPar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3"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 r="92290" b="-9583"/>
          <a:stretch/>
        </p:blipFill>
        <p:spPr bwMode="auto">
          <a:xfrm>
            <a:off x="755576" y="1347614"/>
            <a:ext cx="657183" cy="374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 r="92290" b="-9583"/>
          <a:stretch/>
        </p:blipFill>
        <p:spPr bwMode="auto">
          <a:xfrm>
            <a:off x="764687" y="1923678"/>
            <a:ext cx="657183" cy="374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 r="92290" b="-9583"/>
          <a:stretch/>
        </p:blipFill>
        <p:spPr bwMode="auto">
          <a:xfrm>
            <a:off x="755576" y="3133835"/>
            <a:ext cx="657183" cy="374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 r="92290" b="-9583"/>
          <a:stretch/>
        </p:blipFill>
        <p:spPr bwMode="auto">
          <a:xfrm>
            <a:off x="764687" y="3637891"/>
            <a:ext cx="657183" cy="374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41767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827584" y="843558"/>
            <a:ext cx="7632848" cy="2363980"/>
          </a:xfrm>
          <a:prstGeom prst="rect">
            <a:avLst/>
          </a:prstGeom>
        </p:spPr>
        <p:txBody>
          <a:bodyPr wrap="square">
            <a:spAutoFit/>
          </a:bodyPr>
          <a:lstStyle/>
          <a:p>
            <a:pPr>
              <a:lnSpc>
                <a:spcPts val="36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一些国家的霸权思维、冷战思维、固化思维、单边主义、极端利己主义、反智主义、民粹主义、恐怖主义沉渣泛起，一些国家推动世界脱钩、供应链断链、滥用单边制裁和长臂管辖、拉帮结伙搞</a:t>
            </a: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小圈子</a:t>
            </a: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、以意识形态划线挑动对立对抗，害人害己。</a:t>
            </a:r>
          </a:p>
        </p:txBody>
      </p:sp>
      <p:pic>
        <p:nvPicPr>
          <p:cNvPr id="58370" name="Picture 2" descr="https://gimg2.baidu.com/image_search/src=http%3A%2F%2Fnimg.ws.126.net%2F%3Furl%3Dhttp%253A%252F%252Fdingyue.ws.126.net%252F2022%252F0427%252F648c04c8j00rb03vu0015c000hs00a0m.jpg%26thumbnail%3D660x2147483647%26quality%3D80%26type%3Djpg&amp;refer=http%3A%2F%2Fnimg.ws.126.net&amp;app=2002&amp;size=f9999,10000&amp;q=a80&amp;n=0&amp;g=0n&amp;fmt=auto?sec=1664540648&amp;t=a36618c16cc0246484c4a6a9e893dc7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5696" y="3291830"/>
            <a:ext cx="2256185" cy="12691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8372" name="Picture 4" descr="https://gimg2.baidu.com/image_search/src=http%3A%2F%2Fupload.eeo.com.cn%2F2020%2F0609%2F1591706834477.jpg&amp;refer=http%3A%2F%2Fupload.eeo.com.cn&amp;app=2002&amp;size=f9999,10000&amp;q=a80&amp;n=0&amp;g=0n&amp;fmt=auto?sec=1664540692&amp;t=2dc55591484e409ee73c5d003f19772c"/>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64088" y="3318246"/>
            <a:ext cx="2485376" cy="12426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841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1475656" y="1995686"/>
            <a:ext cx="6290505" cy="1200329"/>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CN" altLang="zh-CN" sz="36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大黑简体" pitchFamily="65" charset="-122"/>
                <a:ea typeface="方正大黑简体" pitchFamily="65" charset="-122"/>
              </a:rPr>
              <a:t>一、世界发生了什么样的变化</a:t>
            </a:r>
          </a:p>
          <a:p>
            <a:endParaRPr lang="zh-CN" altLang="zh-CN" sz="36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大黑简体" pitchFamily="65" charset="-122"/>
              <a:ea typeface="方正大黑简体" pitchFamily="65" charset="-122"/>
            </a:endParaRPr>
          </a:p>
        </p:txBody>
      </p:sp>
    </p:spTree>
    <p:extLst>
      <p:ext uri="{BB962C8B-B14F-4D97-AF65-F5344CB8AC3E}">
        <p14:creationId xmlns:p14="http://schemas.microsoft.com/office/powerpoint/2010/main" val="21390706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1547664" y="2067694"/>
            <a:ext cx="6290505" cy="646331"/>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CN" altLang="zh-CN" sz="36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大黑简体" pitchFamily="65" charset="-122"/>
                <a:ea typeface="方正大黑简体" pitchFamily="65" charset="-122"/>
              </a:rPr>
              <a:t>二、中国发生了什么样的变化</a:t>
            </a:r>
          </a:p>
        </p:txBody>
      </p:sp>
    </p:spTree>
    <p:extLst>
      <p:ext uri="{BB962C8B-B14F-4D97-AF65-F5344CB8AC3E}">
        <p14:creationId xmlns:p14="http://schemas.microsoft.com/office/powerpoint/2010/main" val="14978711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1043608" y="1275606"/>
            <a:ext cx="7344816" cy="2785378"/>
          </a:xfrm>
          <a:prstGeom prst="rect">
            <a:avLst/>
          </a:prstGeom>
        </p:spPr>
        <p:txBody>
          <a:bodyPr wrap="square">
            <a:spAutoFit/>
          </a:bodyPr>
          <a:lstStyle/>
          <a:p>
            <a:pPr>
              <a:lnSpc>
                <a:spcPts val="3000"/>
              </a:lnSpc>
            </a:pPr>
            <a:r>
              <a:rPr lang="en-US"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中国共产党在成立后的一百多年里，带领全国各族人民不懈奋斗，推动我国</a:t>
            </a:r>
            <a:r>
              <a:rPr lang="zh-CN" altLang="zh-CN" sz="2000" b="1" dirty="0">
                <a:ln>
                  <a:solidFill>
                    <a:sysClr val="windowText" lastClr="000000"/>
                  </a:solidFill>
                </a:ln>
                <a:solidFill>
                  <a:schemeClr val="bg1"/>
                </a:solidFill>
                <a:effectLst>
                  <a:outerShdw blurRad="50800" dist="38100" dir="5400000" algn="t" rotWithShape="0">
                    <a:prstClr val="black">
                      <a:alpha val="40000"/>
                    </a:prstClr>
                  </a:outerShdw>
                </a:effectLst>
                <a:latin typeface="方正大黑简体" pitchFamily="65" charset="-122"/>
                <a:ea typeface="方正大黑简体" pitchFamily="65" charset="-122"/>
              </a:rPr>
              <a:t>经济实力、科技实力、国防实力、综合国力</a:t>
            </a:r>
            <a:r>
              <a:rPr lang="zh-CN"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进入世界前列，推动我国国际地位实现前所未有的提升，实现了从</a:t>
            </a:r>
            <a:r>
              <a:rPr lang="zh-CN" altLang="zh-CN" sz="2000" b="1" dirty="0">
                <a:ln>
                  <a:solidFill>
                    <a:sysClr val="windowText" lastClr="000000"/>
                  </a:solidFill>
                </a:ln>
                <a:solidFill>
                  <a:schemeClr val="bg1"/>
                </a:solidFill>
                <a:effectLst>
                  <a:outerShdw blurRad="50800" dist="38100" dir="5400000" algn="t" rotWithShape="0">
                    <a:prstClr val="black">
                      <a:alpha val="40000"/>
                    </a:prstClr>
                  </a:outerShdw>
                </a:effectLst>
                <a:latin typeface="方正大黑简体" pitchFamily="65" charset="-122"/>
                <a:ea typeface="方正大黑简体" pitchFamily="65" charset="-122"/>
              </a:rPr>
              <a:t>站起来、富起来到强起来</a:t>
            </a:r>
            <a:r>
              <a:rPr lang="zh-CN"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的伟大飞跃，中国特色社会主义</a:t>
            </a:r>
            <a:r>
              <a:rPr lang="zh-CN" altLang="zh-CN" sz="2000" b="1" dirty="0">
                <a:ln>
                  <a:solidFill>
                    <a:sysClr val="windowText" lastClr="000000"/>
                  </a:solidFill>
                </a:ln>
                <a:solidFill>
                  <a:schemeClr val="bg1"/>
                </a:solidFill>
                <a:effectLst>
                  <a:outerShdw blurRad="50800" dist="38100" dir="5400000" algn="t" rotWithShape="0">
                    <a:prstClr val="black">
                      <a:alpha val="40000"/>
                    </a:prstClr>
                  </a:outerShdw>
                </a:effectLst>
                <a:latin typeface="方正大黑简体" pitchFamily="65" charset="-122"/>
                <a:ea typeface="方正大黑简体" pitchFamily="65" charset="-122"/>
              </a:rPr>
              <a:t>进入了新时代</a:t>
            </a:r>
            <a:r>
              <a:rPr lang="zh-CN"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a:t>
            </a:r>
            <a:r>
              <a:rPr lang="zh-CN" altLang="zh-CN" sz="2000" b="1" dirty="0">
                <a:ln>
                  <a:solidFill>
                    <a:sysClr val="windowText" lastClr="000000"/>
                  </a:solidFill>
                </a:ln>
                <a:solidFill>
                  <a:schemeClr val="bg1"/>
                </a:solidFill>
                <a:effectLst>
                  <a:outerShdw blurRad="50800" dist="38100" dir="5400000" algn="t" rotWithShape="0">
                    <a:prstClr val="black">
                      <a:alpha val="40000"/>
                    </a:prstClr>
                  </a:outerShdw>
                </a:effectLst>
                <a:latin typeface="方正大黑简体" pitchFamily="65" charset="-122"/>
                <a:ea typeface="方正大黑简体" pitchFamily="65" charset="-122"/>
              </a:rPr>
              <a:t>党的面貌、国家的面貌、人民的面貌、军队的面貌、中华民族的面貌</a:t>
            </a:r>
            <a:r>
              <a:rPr lang="zh-CN" altLang="zh-CN"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发生了前所未有的变化，中华民族正以崭新姿态屹立于世界的东方。</a:t>
            </a:r>
            <a:endParaRPr lang="zh-CN" altLang="en-US" sz="20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spTree>
    <p:extLst>
      <p:ext uri="{BB962C8B-B14F-4D97-AF65-F5344CB8AC3E}">
        <p14:creationId xmlns:p14="http://schemas.microsoft.com/office/powerpoint/2010/main" val="33494143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1259632" y="1635646"/>
            <a:ext cx="7344816" cy="1823576"/>
          </a:xfrm>
          <a:prstGeom prst="rect">
            <a:avLst/>
          </a:prstGeom>
        </p:spPr>
        <p:txBody>
          <a:bodyPr wrap="square">
            <a:spAutoFit/>
          </a:bodyPr>
          <a:lstStyle/>
          <a:p>
            <a:pPr>
              <a:lnSpc>
                <a:spcPts val="4500"/>
              </a:lnSpc>
            </a:pPr>
            <a:r>
              <a:rPr lang="zh-CN"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前所未有地靠近世界舞台中心</a:t>
            </a:r>
            <a:endParaRPr lang="en-US"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a:p>
            <a:pPr>
              <a:lnSpc>
                <a:spcPts val="4500"/>
              </a:lnSpc>
            </a:pPr>
            <a:r>
              <a:rPr lang="zh-CN"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前所未有地接近实现中华民族伟大复兴的目标</a:t>
            </a:r>
            <a:endParaRPr lang="en-US"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a:p>
            <a:pPr>
              <a:lnSpc>
                <a:spcPts val="4500"/>
              </a:lnSpc>
            </a:pPr>
            <a:r>
              <a:rPr lang="zh-CN"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前所未有地具有实现这个目标的能力和信心</a:t>
            </a:r>
            <a:endParaRPr lang="zh-CN" altLang="en-US"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3"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 r="92290" b="-9583"/>
          <a:stretch/>
        </p:blipFill>
        <p:spPr bwMode="auto">
          <a:xfrm>
            <a:off x="755576" y="1851670"/>
            <a:ext cx="657183" cy="374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 r="92290" b="-9583"/>
          <a:stretch/>
        </p:blipFill>
        <p:spPr bwMode="auto">
          <a:xfrm>
            <a:off x="764687" y="2427734"/>
            <a:ext cx="657183" cy="374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 r="92290" b="-9583"/>
          <a:stretch/>
        </p:blipFill>
        <p:spPr bwMode="auto">
          <a:xfrm>
            <a:off x="755576" y="3003798"/>
            <a:ext cx="657183" cy="374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86873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251520" y="1275606"/>
            <a:ext cx="4896544" cy="2977738"/>
          </a:xfrm>
          <a:prstGeom prst="rect">
            <a:avLst/>
          </a:prstGeom>
        </p:spPr>
        <p:txBody>
          <a:bodyPr wrap="square">
            <a:spAutoFit/>
          </a:bodyPr>
          <a:lstStyle/>
          <a:p>
            <a:pPr>
              <a:lnSpc>
                <a:spcPts val="4500"/>
              </a:lnSpc>
            </a:pPr>
            <a:r>
              <a:rPr lang="en-US"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8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中国的发展壮大从根本上改变了中国人民和中华民族的前途命运，深刻影响了世界历史进程，成为世界格局演变背后的主要推动力量。</a:t>
            </a:r>
          </a:p>
        </p:txBody>
      </p:sp>
      <p:pic>
        <p:nvPicPr>
          <p:cNvPr id="59394" name="Picture 2" descr="https://pics4.baidu.com/feed/29381f30e924b899bbebecf19c346593087bf6d9.jpeg?token=440e86854726aa566d27753ee7cb766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21" b="9091"/>
          <a:stretch/>
        </p:blipFill>
        <p:spPr bwMode="auto">
          <a:xfrm>
            <a:off x="5364088" y="1828371"/>
            <a:ext cx="3456384" cy="18722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64425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683568" y="2067694"/>
            <a:ext cx="4464496" cy="669414"/>
          </a:xfrm>
          <a:prstGeom prst="rect">
            <a:avLst/>
          </a:prstGeom>
        </p:spPr>
        <p:txBody>
          <a:bodyPr wrap="square">
            <a:spAutoFit/>
          </a:bodyPr>
          <a:lstStyle/>
          <a:p>
            <a:pPr>
              <a:lnSpc>
                <a:spcPts val="4500"/>
              </a:lnSpc>
            </a:pPr>
            <a:r>
              <a:rPr lang="zh-CN" altLang="zh-CN" sz="36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一是经济竞争力增强</a:t>
            </a:r>
            <a:endParaRPr lang="zh-CN" altLang="en-US" sz="36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3" name="Picture 2" descr="https://gimg2.baidu.com/image_search/src=http%3A%2F%2Finews.gtimg.com%2Fnewsapp_bt%2F0%2F13972257636%2F641&amp;refer=http%3A%2F%2Finews.gtimg.com&amp;app=2002&amp;size=f9999,10000&amp;q=a80&amp;n=0&amp;g=0n&amp;fmt=auto?sec=1664491345&amp;t=5ca78d4bbd32b1c03faf8dda731309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2080" y="1432805"/>
            <a:ext cx="2904257" cy="19391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3902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467544" y="1203598"/>
            <a:ext cx="4464496" cy="3016210"/>
          </a:xfrm>
          <a:prstGeom prst="rect">
            <a:avLst/>
          </a:prstGeom>
        </p:spPr>
        <p:txBody>
          <a:bodyPr wrap="square">
            <a:spAutoFit/>
          </a:bodyPr>
          <a:lstStyle/>
          <a:p>
            <a:pPr>
              <a:lnSpc>
                <a:spcPts val="38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改革开放以来，我国国内生产总值年均实际增长</a:t>
            </a: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9%</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以上，远高于同期世界经济不到</a:t>
            </a: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3%</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的年均增速；党的十八大以来，我们党带领人民历史性地消除绝对贫困。</a:t>
            </a:r>
            <a:endPar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60418" name="Picture 2" descr="https://gimg2.baidu.com/image_search/src=http%3A%2F%2Fwww.jzlz.gov.cn%2Fd%2Ffile%2Fp%2F20220822%2Fc3cea4c658d6b1939c7251e684c4147f.jpeg&amp;refer=http%3A%2F%2Fwww.jzlz.gov.cn&amp;app=2002&amp;size=f9999,10000&amp;q=a80&amp;n=0&amp;g=0n&amp;fmt=auto?sec=1664544027&amp;t=79ef3c9214ad72ebcae59392ca7c073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5125" y="1542509"/>
            <a:ext cx="3971783" cy="23383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4777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179512" y="1674071"/>
            <a:ext cx="4680520" cy="2041585"/>
          </a:xfrm>
          <a:prstGeom prst="rect">
            <a:avLst/>
          </a:prstGeom>
        </p:spPr>
        <p:txBody>
          <a:bodyPr wrap="square">
            <a:spAutoFit/>
          </a:bodyPr>
          <a:lstStyle/>
          <a:p>
            <a:pPr>
              <a:lnSpc>
                <a:spcPts val="38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我国已成为</a:t>
            </a: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120</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多个国家和地区的主要贸易伙伴，对世界经济增长的贡献率连续多年超过</a:t>
            </a: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30%</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，全方位竞争力不断提升。</a:t>
            </a:r>
            <a:endPar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61442" name="Picture 2" descr="https://gimg2.baidu.com/image_search/src=http%3A%2F%2Fnimg.ws.126.net%2F%3Furl%3Dhttp%3A%2F%2Fdingyue.ws.126.net%2F2021%2F0316%2Fec036073j00qq2440000vc000hs0099g.jpg%26thumbnail%3D650x2147483647%26quality%3D80%26type%3Djpg&amp;refer=http%3A%2F%2Fnimg.ws.126.net&amp;app=2002&amp;size=f9999,10000&amp;q=a80&amp;n=0&amp;g=0n&amp;fmt=auto?sec=1664544153&amp;t=c0083bf3460a2e1f351bba52cef8463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4048" y="1674071"/>
            <a:ext cx="3913687" cy="20363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0029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467544" y="1275606"/>
            <a:ext cx="5544616" cy="2528897"/>
          </a:xfrm>
          <a:prstGeom prst="rect">
            <a:avLst/>
          </a:prstGeom>
        </p:spPr>
        <p:txBody>
          <a:bodyPr wrap="square">
            <a:spAutoFit/>
          </a:bodyPr>
          <a:lstStyle/>
          <a:p>
            <a:pPr>
              <a:lnSpc>
                <a:spcPts val="38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2021</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年，国内生产总值比上年增长</a:t>
            </a: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8.1%</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，两年平均增长</a:t>
            </a: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5.1%</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，经济增速在全球主要经济体中名列前茅。中国经济总量达</a:t>
            </a: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114.4</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万亿元，稳居世界第二，占全球经济的比重预计超过</a:t>
            </a: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18%</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a:t>
            </a:r>
            <a:endPar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62466" name="Picture 2" descr="https://gimg2.baidu.com/image_search/src=http%3A%2F%2Fimg.hkwb.net%2F2022-01%2F17%2F9aff56ec-3061-4ab3-b8a1-0e9a43b906fb.png&amp;refer=http%3A%2F%2Fimg.hkwb.net&amp;app=2002&amp;size=f9999,10000&amp;q=a80&amp;n=0&amp;g=0n&amp;fmt=auto?sec=1664544452&amp;t=9a970468cbc55038d9cfd0bc25e3174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 r="1548" b="746"/>
          <a:stretch/>
        </p:blipFill>
        <p:spPr bwMode="auto">
          <a:xfrm>
            <a:off x="6372200" y="1131590"/>
            <a:ext cx="1944216" cy="33123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19526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395536" y="1419622"/>
            <a:ext cx="4806280" cy="2528897"/>
          </a:xfrm>
          <a:prstGeom prst="rect">
            <a:avLst/>
          </a:prstGeom>
        </p:spPr>
        <p:txBody>
          <a:bodyPr wrap="square">
            <a:spAutoFit/>
          </a:bodyPr>
          <a:lstStyle/>
          <a:p>
            <a:pPr>
              <a:lnSpc>
                <a:spcPts val="38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我国是世界第二大经济体、制造业第一大国、货物贸易第一大国、商品消费第二大国、外资流入第二大国，我国外汇储备连续多年位居世界第一。</a:t>
            </a:r>
            <a:endPar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63490" name="Picture 2" descr="https://gimg2.baidu.com/image_search/src=http%3A%2F%2Fimagepphcloud.thepaper.cn%2Fpph%2Fimage%2F144%2F42%2F518.jpg&amp;refer=http%3A%2F%2Fimagepphcloud.thepaper.cn&amp;app=2002&amp;size=f9999,10000&amp;q=a80&amp;n=0&amp;g=0n&amp;fmt=auto?sec=1664544600&amp;t=8e80988c3718f9810b15570498e7732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0112" y="1764936"/>
            <a:ext cx="3327667" cy="18382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5847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683568" y="1275606"/>
            <a:ext cx="8060220" cy="669414"/>
          </a:xfrm>
          <a:prstGeom prst="rect">
            <a:avLst/>
          </a:prstGeom>
        </p:spPr>
        <p:txBody>
          <a:bodyPr wrap="square">
            <a:spAutoFit/>
          </a:bodyPr>
          <a:lstStyle/>
          <a:p>
            <a:pPr>
              <a:lnSpc>
                <a:spcPts val="4500"/>
              </a:lnSpc>
            </a:pPr>
            <a:r>
              <a:rPr lang="zh-CN" altLang="zh-CN" sz="36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二是新一轮科技革命浪潮中迎头赶上</a:t>
            </a:r>
            <a:endParaRPr lang="zh-CN" altLang="en-US" sz="36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64514" name="Picture 2" descr="http://sm.guoqing.china.com.cn/pic/2020-04/29/c0149385-8571-40a7-8b22-37a9f2ed744c.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55776" y="2211710"/>
            <a:ext cx="3960440" cy="222186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310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323528" y="1275606"/>
            <a:ext cx="5040560" cy="2767296"/>
          </a:xfrm>
          <a:prstGeom prst="rect">
            <a:avLst/>
          </a:prstGeom>
        </p:spPr>
        <p:txBody>
          <a:bodyPr wrap="square">
            <a:spAutoFit/>
          </a:bodyPr>
          <a:lstStyle/>
          <a:p>
            <a:pPr>
              <a:lnSpc>
                <a:spcPts val="38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世界百年未有之大变局加速演进，世界进入新的动荡变革期，迫切需要回答好</a:t>
            </a:r>
            <a:r>
              <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世界怎么了</a:t>
            </a:r>
            <a:r>
              <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a:t>
            </a:r>
            <a:r>
              <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人类向何处去</a:t>
            </a:r>
            <a:r>
              <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的时代之题。</a:t>
            </a:r>
            <a:endPar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a:p>
            <a:pPr>
              <a:lnSpc>
                <a:spcPts val="3000"/>
              </a:lnSpc>
            </a:pPr>
            <a:r>
              <a:rPr lang="en-US" altLang="zh-CN" sz="16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———2022</a:t>
            </a:r>
            <a:r>
              <a:rPr lang="zh-CN" altLang="zh-CN" sz="16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年</a:t>
            </a:r>
            <a:r>
              <a:rPr lang="en-US" altLang="zh-CN" sz="16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4</a:t>
            </a:r>
            <a:r>
              <a:rPr lang="zh-CN" altLang="zh-CN" sz="16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月</a:t>
            </a:r>
            <a:r>
              <a:rPr lang="en-US" altLang="zh-CN" sz="16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25</a:t>
            </a:r>
            <a:r>
              <a:rPr lang="zh-CN" altLang="zh-CN" sz="16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日，习近平总书记</a:t>
            </a:r>
            <a:r>
              <a:rPr lang="en-US" altLang="zh-CN" sz="16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p>
          <a:p>
            <a:pPr>
              <a:lnSpc>
                <a:spcPts val="3000"/>
              </a:lnSpc>
            </a:pPr>
            <a:r>
              <a:rPr lang="zh-CN" altLang="zh-CN" sz="16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在中国人民大学考察时指出</a:t>
            </a:r>
            <a:endParaRPr lang="zh-CN" altLang="en-US" sz="16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1026" name="Picture 2" descr="http://picture.youth.cn/qtdb/202204/W02022042619287071074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0112" y="1530589"/>
            <a:ext cx="3120281" cy="22573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9275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755576" y="1059582"/>
            <a:ext cx="7560840" cy="3016210"/>
          </a:xfrm>
          <a:prstGeom prst="rect">
            <a:avLst/>
          </a:prstGeom>
        </p:spPr>
        <p:txBody>
          <a:bodyPr wrap="square">
            <a:spAutoFit/>
          </a:bodyPr>
          <a:lstStyle/>
          <a:p>
            <a:pPr>
              <a:lnSpc>
                <a:spcPts val="3800"/>
              </a:lnSpc>
            </a:pPr>
            <a:r>
              <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习</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近平总书记围绕加快推进科技创新、建设世界科技强国提出一系列新思想新观点新论断新要求，亲自谋划、部署和推动一系列重大举措，推动科技事业密集发力、加速跨越，实现了历史性、整体性、格局性重大变化，重要技术领域进入跟跑、并跑、领跑</a:t>
            </a: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三跑</a:t>
            </a: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并存阶段，并跑、领跑的比例不断扩大。</a:t>
            </a:r>
            <a:endPar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spTree>
    <p:extLst>
      <p:ext uri="{BB962C8B-B14F-4D97-AF65-F5344CB8AC3E}">
        <p14:creationId xmlns:p14="http://schemas.microsoft.com/office/powerpoint/2010/main" val="20099547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1187624" y="843558"/>
            <a:ext cx="6624736" cy="1066959"/>
          </a:xfrm>
          <a:prstGeom prst="rect">
            <a:avLst/>
          </a:prstGeom>
        </p:spPr>
        <p:txBody>
          <a:bodyPr wrap="square">
            <a:spAutoFit/>
          </a:bodyPr>
          <a:lstStyle/>
          <a:p>
            <a:pPr>
              <a:lnSpc>
                <a:spcPts val="38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国家创新能力综合排名稳步提升，由</a:t>
            </a: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2017</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年的世界第</a:t>
            </a: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22</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位上升至</a:t>
            </a: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2021</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年的第</a:t>
            </a: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12</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位。</a:t>
            </a:r>
            <a:endPar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65540" name="Picture 4" descr="https://gimg2.baidu.com/image_search/src=http%3A%2F%2Fimgs.my399.com%2Fa%2F10001%2F202201%2Fef4042fa3e7580b9bc8041d34816d4ef.png&amp;refer=http%3A%2F%2Fimgs.my399.com&amp;app=2002&amp;size=f9999,10000&amp;q=a80&amp;n=0&amp;g=0n&amp;fmt=auto?sec=1664545089&amp;t=583f88187b5a111caf89a6d37d4d87d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1720" y="1910517"/>
            <a:ext cx="4968552" cy="255414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94157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755576" y="768582"/>
            <a:ext cx="7488832" cy="2041585"/>
          </a:xfrm>
          <a:prstGeom prst="rect">
            <a:avLst/>
          </a:prstGeom>
        </p:spPr>
        <p:txBody>
          <a:bodyPr wrap="square">
            <a:spAutoFit/>
          </a:bodyPr>
          <a:lstStyle/>
          <a:p>
            <a:pPr>
              <a:lnSpc>
                <a:spcPts val="38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天问</a:t>
            </a: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探火星、</a:t>
            </a: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嫦娥</a:t>
            </a: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登月球、</a:t>
            </a: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神十三</a:t>
            </a: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和</a:t>
            </a: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天和</a:t>
            </a: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核心舱成功对接、</a:t>
            </a: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深海勇士号</a:t>
            </a: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奋斗者号</a:t>
            </a: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海斗一号</a:t>
            </a: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等研制成功</a:t>
            </a: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自主研发大量先进技术装备和系统进入实用</a:t>
            </a:r>
            <a:r>
              <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a:t>
            </a:r>
          </a:p>
        </p:txBody>
      </p:sp>
      <p:pic>
        <p:nvPicPr>
          <p:cNvPr id="68612" name="Picture 4" descr="https://gimg2.baidu.com/image_search/src=http%3A%2F%2Fnimg.ws.126.net%2F%3Furl%3Dhttp%3A%2F%2Fdingyue.ws.126.net%2F2021%2F0515%2Fe168d971j00qt5e2q005uc000rs00lem.jpg%26thumbnail%3D650x2147483647%26quality%3D80%26type%3Djpg&amp;refer=http%3A%2F%2Fnimg.ws.126.net&amp;app=2002&amp;size=f9999,10000&amp;q=a80&amp;n=0&amp;g=0n&amp;fmt=auto?sec=1664545994&amp;t=38e21c963d25e7f8eb4160daf97368b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2931790"/>
            <a:ext cx="1663827" cy="12824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8614" name="Picture 6" descr="https://imgcdn.yzwb.net/@/images/20201213/1607857219512050559.jpg?imageMogr2/thumbnail/1080x%3E/strip/ignore-error/1|imageslim"/>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18040"/>
          <a:stretch/>
        </p:blipFill>
        <p:spPr bwMode="auto">
          <a:xfrm>
            <a:off x="2113383" y="2957151"/>
            <a:ext cx="1830119" cy="12570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8616" name="Picture 8" descr="https://gimg2.baidu.com/image_search/src=http%3A%2F%2Fpic2.zhimg.com%2Fv2-b6020b112260dee6e9618c0c9472580b_r.jpg%3Fsource%3D2231c908&amp;refer=http%3A%2F%2Fpic2.zhimg.com&amp;app=2002&amp;size=f9999,10000&amp;q=a80&amp;n=0&amp;g=0n&amp;fmt=auto?sec=1664546258&amp;t=c7c2fa6feca109917ca0b2257ad1a18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83968" y="2963854"/>
            <a:ext cx="2222867" cy="12503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8618" name="Picture 10" descr="https://gimg2.baidu.com/image_search/src=http%3A%2F%2Fp4.itc.cn%2Fq_70%2Fimages03%2F20210218%2Fc7cee53107484f769cd494a9d879f803.png&amp;refer=http%3A%2F%2Fp4.itc.cn&amp;app=2002&amp;size=f9999,10000&amp;q=a80&amp;n=0&amp;g=0n&amp;fmt=auto?sec=1664546350&amp;t=a7a5936700aaa959b1d730f881e459f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76256" y="2963854"/>
            <a:ext cx="1872208" cy="12410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4276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827584" y="1131590"/>
            <a:ext cx="7056784" cy="1066959"/>
          </a:xfrm>
          <a:prstGeom prst="rect">
            <a:avLst/>
          </a:prstGeom>
        </p:spPr>
        <p:txBody>
          <a:bodyPr wrap="square">
            <a:spAutoFit/>
          </a:bodyPr>
          <a:lstStyle/>
          <a:p>
            <a:pPr>
              <a:lnSpc>
                <a:spcPts val="38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超级计算、高速铁路、智能电网、第四代核电、特高压输电技术，都进入了世界先进行列。</a:t>
            </a:r>
            <a:endPar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67588" name="Picture 4" descr="https://gimg2.baidu.com/image_search/src=http%3A%2F%2Fnimg.ws.126.net%2F%3Furl%3Dhttp%253A%252F%252Fdingyue.ws.126.net%252F2021%252F0924%252F528ca70aj00qzxye3001td200u000dyg00u000dy.jpg%26thumbnail%3D650x2147483647%26quality%3D80%26type%3Djpg&amp;refer=http%3A%2F%2Fnimg.ws.126.net&amp;app=2002&amp;size=f9999,10000&amp;q=a80&amp;n=0&amp;g=0n&amp;fmt=auto?sec=1664545320&amp;t=41d37609ab026b4dd771a35fde46462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6666"/>
          <a:stretch/>
        </p:blipFill>
        <p:spPr bwMode="auto">
          <a:xfrm>
            <a:off x="78856" y="2612231"/>
            <a:ext cx="1540816" cy="11521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7590" name="Picture 6" descr="https://gimg2.baidu.com/image_search/src=http%3A%2F%2Fres.nnnews.net%2Fa%2F10008%2F202111%2F1242ad5e53fba408b9e5ceca6f7b0a6f.jpeg&amp;refer=http%3A%2F%2Fres.nnnews.net&amp;app=2002&amp;size=f9999,10000&amp;q=a80&amp;n=0&amp;g=0n&amp;fmt=auto?sec=1664545394&amp;t=1d2e53f9e46143dcf4f3278917d771f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67624" y="2603603"/>
            <a:ext cx="1840280" cy="11607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7592" name="Picture 8" descr="https://gimg2.baidu.com/image_search/src=http%3A%2F%2Fx0.ifengimg.com%2Fres%2F2020%2FE7CC94869B3A0C0CFB75844F21921E4FB78B79C0_size39_w781_h640.jpeg&amp;refer=http%3A%2F%2Fx0.ifengimg.com&amp;app=2002&amp;size=f9999,10000&amp;q=a80&amp;n=0&amp;g=0n&amp;fmt=auto?sec=1664545527&amp;t=400638136979325cb6eda39bc4d5655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43394" y="2595035"/>
            <a:ext cx="1420694" cy="11642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7594" name="Picture 10" descr="https://gimg2.baidu.com/image_search/src=http%3A%2F%2Fempic.dfcfw.com%2F742463806701223937%2Fw640h424%2Fart&amp;refer=http%3A%2F%2Fempic.dfcfw.com&amp;app=2002&amp;size=f9999,10000&amp;q=a80&amp;n=0&amp;g=0n&amp;fmt=auto?sec=1664545728&amp;t=67dcc7ccb02a7a175154ca5d545566ba"/>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427" r="10418"/>
          <a:stretch/>
        </p:blipFill>
        <p:spPr bwMode="auto">
          <a:xfrm>
            <a:off x="5567653" y="2625388"/>
            <a:ext cx="1596635" cy="11521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7596" name="Picture 12" descr="https://nimg.ws.126.net/?url=http%3A%2F%2Fdingyue.ws.126.net%2F2021%2F0628%2F33b25d28j00qvew77001mc000hs00bsg.jpg&amp;thumbnail=660x2147483647&amp;quality=80&amp;type=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19840" y="2625388"/>
            <a:ext cx="1708475" cy="113186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61949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395536" y="2211710"/>
            <a:ext cx="4817344" cy="669414"/>
          </a:xfrm>
          <a:prstGeom prst="rect">
            <a:avLst/>
          </a:prstGeom>
        </p:spPr>
        <p:txBody>
          <a:bodyPr wrap="square">
            <a:spAutoFit/>
          </a:bodyPr>
          <a:lstStyle/>
          <a:p>
            <a:pPr>
              <a:lnSpc>
                <a:spcPts val="4500"/>
              </a:lnSpc>
            </a:pPr>
            <a:r>
              <a:rPr lang="zh-CN" altLang="zh-CN" sz="36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三是制度吸引力彰显</a:t>
            </a:r>
            <a:endParaRPr lang="zh-CN" altLang="en-US" sz="36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69634" name="Picture 2" descr="https://gimg2.baidu.com/image_search/src=http%3A%2F%2Fex.cssn.cn%2Fzx%2Fzx_tjxw%2F201911%2FW020191113573588863714.jpg&amp;refer=http%3A%2F%2Fex.cssn.cn&amp;app=2002&amp;size=f9999,10000&amp;q=a80&amp;n=0&amp;g=0n&amp;fmt=auto?sec=1664546437&amp;t=36e705c20c42ca0308db4990c231886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12880" y="1779662"/>
            <a:ext cx="3588397" cy="18722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19457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323528" y="1311633"/>
            <a:ext cx="4572000" cy="2528897"/>
          </a:xfrm>
          <a:prstGeom prst="rect">
            <a:avLst/>
          </a:prstGeom>
        </p:spPr>
        <p:txBody>
          <a:bodyPr wrap="square">
            <a:spAutoFit/>
          </a:bodyPr>
          <a:lstStyle/>
          <a:p>
            <a:pPr>
              <a:lnSpc>
                <a:spcPts val="38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100</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多年来，中国共产党团结带领中国人民取得了革命、建设、改革的伟大成就，中华民族迎来了从站起来、富起来到强起来的伟大飞跃</a:t>
            </a:r>
            <a:r>
              <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a:t>
            </a:r>
          </a:p>
        </p:txBody>
      </p:sp>
      <p:pic>
        <p:nvPicPr>
          <p:cNvPr id="66562" name="Picture 2" descr="https://pics3.baidu.com/feed/4b90f603738da9773aa72abb4363801f8718e34b.jpeg?token=ba335cc286e9a08d95ccae3127306d8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624" b="10420"/>
          <a:stretch/>
        </p:blipFill>
        <p:spPr bwMode="auto">
          <a:xfrm>
            <a:off x="5148064" y="1707654"/>
            <a:ext cx="3816424" cy="19458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7007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1043608" y="987574"/>
            <a:ext cx="7416824" cy="2041585"/>
          </a:xfrm>
          <a:prstGeom prst="rect">
            <a:avLst/>
          </a:prstGeom>
        </p:spPr>
        <p:txBody>
          <a:bodyPr wrap="square">
            <a:spAutoFit/>
          </a:bodyPr>
          <a:lstStyle/>
          <a:p>
            <a:pPr>
              <a:lnSpc>
                <a:spcPts val="38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创造了世所罕见的经济快速发展和社会长期稳定两大奇迹，战胜了亚洲金融危机、国际金融危机、非典等一系列危机挑战，取得抗击新冠肺炎疫情斗争的重大战略成果</a:t>
            </a:r>
            <a:r>
              <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a:t>
            </a:r>
          </a:p>
        </p:txBody>
      </p:sp>
      <p:pic>
        <p:nvPicPr>
          <p:cNvPr id="70658" name="Picture 2" descr="https://gimg2.baidu.com/image_search/src=http%3A%2F%2Fpic2.zhimg.com%2Fv2-b91b62c6b5689aaa366dc51ada2232bb_1440w.jpg%3Fsource%3D172ae18b&amp;refer=http%3A%2F%2Fpic2.zhimg.com&amp;app=2002&amp;size=f9999,10000&amp;q=a80&amp;n=0&amp;g=0n&amp;fmt=auto?sec=1664546619&amp;t=e4bd94fb996c3bc1099d3ce3de27cf8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600" y="3051870"/>
            <a:ext cx="2513913" cy="15728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0660" name="Picture 4" descr="https://gimg2.baidu.com/image_search/src=http%3A%2F%2Fwww.63fl.com%2Fwp-content%2Fuploads%2F2022%2F04%2F25a9aa53512449aa8a2ed34e9c8fdd17.jpg&amp;refer=http%3A%2F%2Fwww.63fl.com&amp;app=2002&amp;size=f9999,10000&amp;q=a80&amp;n=0&amp;g=0n&amp;fmt=auto?sec=1664546708&amp;t=4a1e544a7b9cad6761a01386b9ecbda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30908" y="3051870"/>
            <a:ext cx="2398064" cy="16074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0662" name="Picture 6" descr="https://gimg2.baidu.com/image_search/src=http%3A%2F%2F5b0988e595225.cdn.sohucs.com%2Fimages%2F20200504%2F0c6d5ecbbadb4cc1ab6a2d0aa52ab555.jpeg&amp;refer=http%3A%2F%2F5b0988e595225.cdn.sohucs.com&amp;app=2002&amp;size=f9999,10000&amp;q=a80&amp;n=0&amp;g=0n&amp;fmt=auto?sec=1664546800&amp;t=cf8177a834bb7a4ed6eaf190d3af7c7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17978" y="3051870"/>
            <a:ext cx="2530486" cy="15885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76778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539552" y="1347614"/>
            <a:ext cx="4176464" cy="3016210"/>
          </a:xfrm>
          <a:prstGeom prst="rect">
            <a:avLst/>
          </a:prstGeom>
        </p:spPr>
        <p:txBody>
          <a:bodyPr wrap="square">
            <a:spAutoFit/>
          </a:bodyPr>
          <a:lstStyle/>
          <a:p>
            <a:pPr>
              <a:lnSpc>
                <a:spcPts val="38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见证了“历史终结论”的终结、“中国崩溃论”的崩溃、“社会主义失败论”的失败，展示了马克思主义的强大生命力，在世界高高举起中国特色社会主义的光辉旗帜。</a:t>
            </a:r>
            <a:endParaRPr lang="zh-CN" altLang="en-US"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71682" name="Picture 2" descr="http://www.cqyznews.com/yzq_photo/attachement/jpg/site402/20191226/3497f68209241f6e94640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32040" y="1707654"/>
            <a:ext cx="3694563" cy="20882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3645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323528" y="1203597"/>
            <a:ext cx="4752528" cy="3016210"/>
          </a:xfrm>
          <a:prstGeom prst="rect">
            <a:avLst/>
          </a:prstGeom>
        </p:spPr>
        <p:txBody>
          <a:bodyPr wrap="square">
            <a:spAutoFit/>
          </a:bodyPr>
          <a:lstStyle/>
          <a:p>
            <a:pPr>
              <a:lnSpc>
                <a:spcPts val="3800"/>
              </a:lnSpc>
            </a:pP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       </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国际社会日益关注“中国共产党为什么能”，思考中国的成功“密码”。《习近平谈治国理政》出版数十个语种和版本、覆盖</a:t>
            </a:r>
            <a:r>
              <a:rPr lang="en-US"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160</a:t>
            </a:r>
            <a:r>
              <a:rPr lang="zh-CN" altLang="zh-CN" sz="24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多个国家和地区，许多国家领导人从中汲取治国理政经验。</a:t>
            </a:r>
          </a:p>
        </p:txBody>
      </p:sp>
      <p:pic>
        <p:nvPicPr>
          <p:cNvPr id="72706" name="Picture 2" descr="https://gimg2.baidu.com/image_search/src=http%3A%2F%2Fimages.china.cn%2Fattachement%2Fjpg%2Fsite1000%2F20171206%2Fd43d7e14de0f1b919d0f14.jpg&amp;refer=http%3A%2F%2Fimages.china.cn&amp;app=2002&amp;size=f9999,10000&amp;q=a80&amp;n=0&amp;g=0n&amp;fmt=auto?sec=1664547023&amp;t=71b9884d2e979d701f4a945a2483a3f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6056" y="1511864"/>
            <a:ext cx="3738837" cy="23996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385659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323528" y="2359956"/>
            <a:ext cx="4817344" cy="669414"/>
          </a:xfrm>
          <a:prstGeom prst="rect">
            <a:avLst/>
          </a:prstGeom>
        </p:spPr>
        <p:txBody>
          <a:bodyPr wrap="square">
            <a:spAutoFit/>
          </a:bodyPr>
          <a:lstStyle/>
          <a:p>
            <a:pPr>
              <a:lnSpc>
                <a:spcPts val="4500"/>
              </a:lnSpc>
            </a:pPr>
            <a:r>
              <a:rPr lang="zh-CN" altLang="zh-CN" sz="36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rPr>
              <a:t>四是国际影响力上升</a:t>
            </a:r>
            <a:endParaRPr lang="zh-CN" altLang="en-US" sz="3600" b="1" dirty="0">
              <a:ln>
                <a:solidFill>
                  <a:sysClr val="windowText" lastClr="000000"/>
                </a:solidFill>
              </a:ln>
              <a:solidFill>
                <a:srgbClr val="FFFF00"/>
              </a:solidFill>
              <a:effectLst>
                <a:outerShdw blurRad="50800" dist="38100" dir="5400000" algn="t" rotWithShape="0">
                  <a:prstClr val="black">
                    <a:alpha val="40000"/>
                  </a:prstClr>
                </a:outerShdw>
              </a:effectLst>
              <a:latin typeface="方正大黑简体" pitchFamily="65" charset="-122"/>
              <a:ea typeface="方正大黑简体" pitchFamily="65" charset="-122"/>
            </a:endParaRPr>
          </a:p>
        </p:txBody>
      </p:sp>
      <p:pic>
        <p:nvPicPr>
          <p:cNvPr id="73730" name="Picture 2" descr="https://gimg2.baidu.com/image_search/src=http%3A%2F%2Finews.gtimg.com%2Fnewsapp_bt%2F0%2F13668763181%2F1000.jpg&amp;refer=http%3A%2F%2Finews.gtimg.com&amp;app=2002&amp;size=f9999,10000&amp;q=a80&amp;n=0&amp;g=0n&amp;fmt=auto?sec=1664547100&amp;t=e5ddfe55d3ea2394ba2267cb84c00db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6016" y="1563638"/>
            <a:ext cx="4213948" cy="24567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79628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2048</TotalTime>
  <Words>4294</Words>
  <Application>Microsoft Office PowerPoint</Application>
  <PresentationFormat>全屏显示(16:9)</PresentationFormat>
  <Paragraphs>139</Paragraphs>
  <Slides>109</Slides>
  <Notes>0</Notes>
  <HiddenSlides>0</HiddenSlides>
  <MMClips>2</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109</vt:i4>
      </vt:variant>
    </vt:vector>
  </HeadingPairs>
  <TitlesOfParts>
    <vt:vector size="114" baseType="lpstr">
      <vt:lpstr>方正大黑简体</vt: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xiezunguo</dc:creator>
  <cp:lastModifiedBy>DELL</cp:lastModifiedBy>
  <cp:revision>120</cp:revision>
  <dcterms:created xsi:type="dcterms:W3CDTF">2020-09-06T02:44:06Z</dcterms:created>
  <dcterms:modified xsi:type="dcterms:W3CDTF">2022-11-24T04:03:42Z</dcterms:modified>
</cp:coreProperties>
</file>